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406" r:id="rId3"/>
    <p:sldId id="279" r:id="rId4"/>
    <p:sldId id="546" r:id="rId5"/>
    <p:sldId id="674" r:id="rId6"/>
    <p:sldId id="684" r:id="rId7"/>
    <p:sldId id="302" r:id="rId8"/>
    <p:sldId id="605" r:id="rId9"/>
    <p:sldId id="606" r:id="rId10"/>
    <p:sldId id="607" r:id="rId11"/>
    <p:sldId id="600" r:id="rId12"/>
    <p:sldId id="550" r:id="rId13"/>
    <p:sldId id="658" r:id="rId14"/>
    <p:sldId id="678" r:id="rId15"/>
    <p:sldId id="680" r:id="rId16"/>
    <p:sldId id="681" r:id="rId17"/>
    <p:sldId id="673" r:id="rId18"/>
    <p:sldId id="682" r:id="rId19"/>
    <p:sldId id="641" r:id="rId20"/>
    <p:sldId id="693" r:id="rId21"/>
    <p:sldId id="701" r:id="rId22"/>
    <p:sldId id="672" r:id="rId23"/>
    <p:sldId id="529" r:id="rId24"/>
    <p:sldId id="708" r:id="rId25"/>
    <p:sldId id="687" r:id="rId26"/>
    <p:sldId id="476" r:id="rId27"/>
    <p:sldId id="492" r:id="rId28"/>
    <p:sldId id="696" r:id="rId29"/>
    <p:sldId id="616" r:id="rId30"/>
    <p:sldId id="703" r:id="rId31"/>
    <p:sldId id="608" r:id="rId32"/>
    <p:sldId id="609" r:id="rId33"/>
    <p:sldId id="610" r:id="rId34"/>
    <p:sldId id="611" r:id="rId35"/>
    <p:sldId id="597" r:id="rId36"/>
    <p:sldId id="677" r:id="rId37"/>
    <p:sldId id="636" r:id="rId38"/>
    <p:sldId id="707" r:id="rId39"/>
    <p:sldId id="698" r:id="rId40"/>
    <p:sldId id="700" r:id="rId41"/>
    <p:sldId id="697" r:id="rId42"/>
    <p:sldId id="686" r:id="rId43"/>
    <p:sldId id="683" r:id="rId44"/>
    <p:sldId id="685" r:id="rId45"/>
    <p:sldId id="688" r:id="rId46"/>
    <p:sldId id="690" r:id="rId47"/>
    <p:sldId id="689" r:id="rId48"/>
    <p:sldId id="691" r:id="rId49"/>
    <p:sldId id="692" r:id="rId50"/>
    <p:sldId id="704" r:id="rId51"/>
    <p:sldId id="70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9FA"/>
    <a:srgbClr val="D9D9D9"/>
    <a:srgbClr val="BEBEBE"/>
    <a:srgbClr val="F8766D"/>
    <a:srgbClr val="06BFC4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78820" autoAdjust="0"/>
  </p:normalViewPr>
  <p:slideViewPr>
    <p:cSldViewPr snapToGrid="0" showGuides="1">
      <p:cViewPr>
        <p:scale>
          <a:sx n="139" d="100"/>
          <a:sy n="139" d="100"/>
        </p:scale>
        <p:origin x="1480" y="-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ITN ATAC study - Better defining T</a:t>
            </a:r>
            <a:r>
              <a:rPr lang="en-US" sz="1200" b="0" i="0" u="none" strike="noStrike" baseline="-25000" dirty="0">
                <a:solidFill>
                  <a:srgbClr val="212529"/>
                </a:solidFill>
                <a:effectLst/>
              </a:rPr>
              <a:t>ex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 in teplizumab-treated subjects to inform combination treatments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 err="1"/>
              <a:t>ATACseq</a:t>
            </a:r>
            <a:r>
              <a:rPr lang="en-US" dirty="0"/>
              <a:t> relies on transposase that cuts and adds seq adaptors, prefers accessible chromatin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7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Consensus peaks: candidate (potentially differentially) accessible genomic regions for biological relevancy across samples &amp; study groups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(study group * replicate) is other axis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Step 2 works by assuming some kind of distribution for background genome, and then comparing expected vs. observed appearance/frequencies of genomic regions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Putative accessible regions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And then peaks are dimensions for dimensional reduction, and score on each axis is counts of fragments mapping to that peak?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1 kb is median for peak widths across groups post merged alignment file stage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Merging alignment </a:t>
            </a:r>
            <a:r>
              <a:rPr lang="en-US" dirty="0" err="1"/>
              <a:t>bams</a:t>
            </a:r>
            <a:r>
              <a:rPr lang="en-US" dirty="0"/>
              <a:t> ~= pile up reads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Consensus = relevant across samples vs. just in 1/few samples</a:t>
            </a: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Consensus peaks = candidate regions (binned genome), we need them because we need to be looking at peaks that are relevant across samples vs. peaks just in 1/few samples?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/>
              <a:t>*steps here are alternative to default of obtaining consensus peaks by fixed list of 400 bp wide peaks overlapping between &gt; 2 samples (washes out signal)</a:t>
            </a:r>
          </a:p>
          <a:p>
            <a:pPr marL="0" indent="0">
              <a:buNone/>
            </a:pPr>
            <a:r>
              <a:rPr lang="en-US" dirty="0"/>
              <a:t>This approach deals with different peak widths across samples better, obtaining more representative peaks, should be more sensitive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Analogy to RNA counts: here in </a:t>
            </a:r>
            <a:r>
              <a:rPr lang="en-US" dirty="0" err="1"/>
              <a:t>ATACseq</a:t>
            </a:r>
            <a:r>
              <a:rPr lang="en-US" dirty="0"/>
              <a:t> fragments mapping to a consensus peak ~= RNA counts mapping to a gene in </a:t>
            </a:r>
            <a:r>
              <a:rPr lang="en-US" dirty="0" err="1"/>
              <a:t>RNAseq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Diffbind</a:t>
            </a:r>
            <a:r>
              <a:rPr lang="en-US" dirty="0"/>
              <a:t> relies on RNA-seq differential expression (DE) analysis packages, like </a:t>
            </a:r>
            <a:r>
              <a:rPr lang="en-US" dirty="0" err="1"/>
              <a:t>edgeR</a:t>
            </a:r>
            <a:r>
              <a:rPr lang="en-US" dirty="0"/>
              <a:t>/DESEQ, all assume a negative binomial (NB) distribution and require biological replicates to estimate dispersion</a:t>
            </a:r>
          </a:p>
          <a:p>
            <a:pPr marL="0" indent="0">
              <a:buNone/>
            </a:pPr>
            <a:r>
              <a:rPr lang="en-US" dirty="0"/>
              <a:t>I think my workflow follows union approach (take all peaks from all sample types even if only present in some as consensus, so we may suffer from more false positives apparently</a:t>
            </a:r>
          </a:p>
          <a:p>
            <a:pPr marL="0" indent="0">
              <a:buNone/>
            </a:pPr>
            <a:r>
              <a:rPr lang="en-US" dirty="0" err="1"/>
              <a:t>cpeaks</a:t>
            </a:r>
            <a:r>
              <a:rPr lang="en-US" dirty="0"/>
              <a:t>: potential open regions. consensus peaks (</a:t>
            </a:r>
            <a:r>
              <a:rPr lang="en-US" dirty="0" err="1"/>
              <a:t>cPeaks</a:t>
            </a:r>
            <a:r>
              <a:rPr lang="en-US" dirty="0"/>
              <a:t>) to represent open regions across different cell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9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First dimensional reduction of those consensus peaks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4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Erin’s P452 T1DAL analyses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PD-1 up vs. DN: GZMB, GZMH, LAG3, TBX21, NKG7, CD244, KLRF1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Cytotoxicity up even though “exhausted” because DP is only partially exhausted? And DN can have other exhaustion markers I suppose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63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CD57 up vs. DN: GZMB/GZMH, NCR1, KLRF1, CD244, SLAMF6, LAG3, TBX21, PDCD1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Erin’s P452 T1DAL analyses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EOMES down in CD57 (vs. DN, vs. DP PD-1+, vs. DP CD127+)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93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25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17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filtered for significantly differentially accessible peaks with highest abs(FC) per gene (or promoter, similar results if using median), was also done for VPs</a:t>
            </a:r>
          </a:p>
          <a:p>
            <a:r>
              <a:rPr lang="en-US" sz="1200" dirty="0"/>
              <a:t>then filtered for FC &gt; 0 vs. DN</a:t>
            </a:r>
          </a:p>
          <a:p>
            <a:r>
              <a:rPr lang="en-US" sz="1200" dirty="0"/>
              <a:t>similar results if filtering for peaks &lt; 5 kb from genes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KIRs aren’t present in the unique to DP CD57</a:t>
            </a:r>
            <a:r>
              <a:rPr lang="en-US" baseline="30000" dirty="0"/>
              <a:t>+</a:t>
            </a:r>
            <a:r>
              <a:rPr lang="en-US" dirty="0"/>
              <a:t> fraction (not surprising, they don’t show up vs. DN, only vs.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5000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3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6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Tcf7 and Lef1 up in PD-1+ consistent between Erin’s and this projects,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JunB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being up in CD57+ also consistent (very low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here though)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Fosl2 up in Erin’s CD57+ vs. PD-1+… here I see it up in CD127+ vs. PD-1+… also see Lef1 up here in CD127+ vs. PD-1+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61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Peaks near EOMES less accessible in DP CD57</a:t>
            </a:r>
            <a:r>
              <a:rPr lang="en-US" baseline="30000" dirty="0"/>
              <a:t>+</a:t>
            </a:r>
            <a:r>
              <a:rPr lang="en-US" dirty="0"/>
              <a:t> relative to DN, other DPs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34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caveat for 1</a:t>
            </a:r>
            <a:r>
              <a:rPr lang="en-US" baseline="30000" dirty="0"/>
              <a:t>st</a:t>
            </a:r>
            <a:r>
              <a:rPr lang="en-US" dirty="0"/>
              <a:t> point: perhaps DPs vs. DN is too diluted of a comparison though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Caveat for 3</a:t>
            </a:r>
            <a:r>
              <a:rPr lang="en-US" baseline="30000" dirty="0"/>
              <a:t>rd</a:t>
            </a:r>
            <a:r>
              <a:rPr lang="en-US" dirty="0"/>
              <a:t> point: perhaps that just means different magnitude arrows b/w 3 DPs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Having </a:t>
            </a:r>
            <a:r>
              <a:rPr lang="en-US" dirty="0" err="1"/>
              <a:t>ATACseq</a:t>
            </a:r>
            <a:r>
              <a:rPr lang="en-US" dirty="0"/>
              <a:t> data from parent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cell sort perhaps could help differentiate between models 1/3 &amp; 2 and better inform T</a:t>
            </a:r>
            <a:r>
              <a:rPr lang="en-US" baseline="-25000" dirty="0"/>
              <a:t>ex</a:t>
            </a:r>
            <a:r>
              <a:rPr lang="en-US" dirty="0"/>
              <a:t> up sharing analyses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3</a:t>
            </a:r>
            <a:r>
              <a:rPr lang="en-US" b="0" baseline="30000" dirty="0"/>
              <a:t>rd</a:t>
            </a:r>
            <a:r>
              <a:rPr lang="en-US" b="0" dirty="0"/>
              <a:t> bullet: i.e. DP CD127</a:t>
            </a:r>
            <a:r>
              <a:rPr lang="en-US" b="0" baseline="30000" dirty="0"/>
              <a:t>+</a:t>
            </a:r>
            <a:r>
              <a:rPr lang="en-US" b="0" dirty="0"/>
              <a:t> clustering closer to parent DP than other DPs would support model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Perhaps a hybrid between models 1 and 3 i.e. different sized arrows between 3 pops (more fluidity b/w PD1 and CD57 but some b/w CD127 and others) is best?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r>
              <a:rPr lang="en-US" dirty="0"/>
              <a:t>Supporting evidence for model 2</a:t>
            </a:r>
          </a:p>
          <a:p>
            <a:pPr lvl="1"/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clusters closer to DN than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do on PCA of all peaks WHICH I THINK may not be a good interpretation of PCA space</a:t>
            </a:r>
          </a:p>
          <a:p>
            <a:pPr lvl="1"/>
            <a:endParaRPr lang="en-US" dirty="0"/>
          </a:p>
          <a:p>
            <a:pPr lvl="1"/>
            <a:r>
              <a:rPr 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PCA plots, the Euclidean distance between points in the reduced space can be interpreted as a measure of dissimilarity, but this interpretation is reliable only if the relationships in the data are approximately linear and the variance captured in the first few components is high.</a:t>
            </a:r>
          </a:p>
          <a:p>
            <a:pPr lvl="1"/>
            <a:endParaRPr lang="en-US" b="0" i="0" u="none" strike="noStrike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lvl="1"/>
            <a:r>
              <a:rPr 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Blocking IL7R being good for T1D is evidence against model 2 assuming DP PD-1+ good for T1D…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98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Point 5: a</a:t>
            </a:r>
            <a:r>
              <a:rPr lang="en-US" dirty="0"/>
              <a:t>lready scaled by library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as concerned about mean coverage plot variability given scaling, but still good to do later</a:t>
            </a:r>
          </a:p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Point 3: i</a:t>
            </a:r>
            <a:r>
              <a:rPr lang="en-US" dirty="0"/>
              <a:t>.e. is it worth $ to sequence P576 to greater depth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Lower priority next steps:</a:t>
            </a:r>
          </a:p>
          <a:p>
            <a:r>
              <a:rPr lang="en-US" dirty="0"/>
              <a:t>Infer meaning from KEGG enrichment analyses</a:t>
            </a:r>
          </a:p>
          <a:p>
            <a:r>
              <a:rPr lang="en-US" dirty="0"/>
              <a:t>PPIs also from peaks’ closest promoters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30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21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mechanistic evaluation of the TN-10 study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4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we performed flow cytometry analysis of immune cells from peripheral blood of study subjects. We focused on an in depth cell surface phenotypic analysis of CD8+ T cells in subjects showing good response to teplizumab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4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Trajectory analysis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9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marker expression on CD8+  T cells showed broad distributions of marker expression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with continuous and overlapping patterns for the markers analyzed. The distribution of CD127+ cells trended to one end of the trajectory, while CD57+ and Ki67+ cells trended to the other, with cells expressing other markers showing intermediate distributions. Importantly, this analysis showed that “partially exhausted” CD45RO+CD8+TIGIT+KLRG1+ cells linked to teplizumab response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comprised overlapping cell populations rather than distinct subsets.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1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Autoimmunity still results likely because affinity between antigens and TCRs are low, so T cells don’t become overly exhausted (i.e. higher affinity TCR-neoantigens more strongly stimulate T cells and exhausts them)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+mj-lt"/>
                <a:cs typeface="Arial" panose="020B0604020202020204" pitchFamily="34" charset="0"/>
              </a:rPr>
              <a:t>With weakly stimulated but chronic antigens, T cells don’t exhaust (i.e. autoimmunity)</a:t>
            </a:r>
          </a:p>
          <a:p>
            <a:endParaRPr lang="en-US" b="0" dirty="0"/>
          </a:p>
          <a:p>
            <a:r>
              <a:rPr lang="en-US" b="0" dirty="0"/>
              <a:t>So in case of autoimmunity Tex is great, in case of cancer it associates with worse response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Evolutionary reason for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Tex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could be to minimize self-tissue damage with still controlling antigen somewhat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More and more exhaustion leads to terminal exhaustion &amp; apoptosis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now want our samples to fall into the top right corner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98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ENCODE:The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number of peaks within a replicated peak file should be &gt;150,000, though values &gt;100,000 may be acceptable.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&gt; 150,000 peaks, although &gt; 100,000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~400-1000 bp peak widths as medians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libid100430 is wide peak one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77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The fraction of reads in called peak regions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score) should be &gt; 0.3, though values greater than 0.2 are acceptable. TSS enrichment remains in place as a key signal to noise measure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is calculated by going through the bam files and counting the reads that fall within a called peak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6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27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Merging: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Old Erin way: make the consensus peak set using peaks identified in at least two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New Stephan way: merged peaks from peaks called on merged alignment files by study group?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2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38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from PD-1+ vs. DN contrast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50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535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41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Tex cells here are only partially exhausted (addition of TIGIT ligand further downregulates their activity), and there are more exhaustion markers possibly not + here in T+K+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Teplizumab: first FDA approved therapeutic for T1D therapy!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TEX are heterogeneous, with some TEX associating with better or worse outcome in cancer/chronic infection! So not always positive correlation b/w Tex and intensity of autoimmunity, namely DP CD127+ goes against general DP trend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CD127+ presumably bad because they’re less Tex, CD127 blockade helps T1D outcome by depleting/deactivating 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Mice: IL-7–deprived diabetogenic T</a:t>
            </a:r>
            <a:r>
              <a:rPr lang="en-US" b="0" i="0" u="none" strike="noStrike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E/M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cells showed increased expression of the inhibitory receptor Programmed Death 1 (PD-1) and reduced IFN-</a:t>
            </a:r>
            <a:r>
              <a:rPr lang="el-GR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γ 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production. Conversely, IL-7 suppressed PD-1 expression on activated T cells in vitro.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B3GAT1 enzyme creates CD57 epitope on other cell surface proteins</a:t>
            </a:r>
            <a:endParaRPr lang="en-US" b="0" u="none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03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 cells lack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Ifng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in Teff/TEM cells, Tex cells have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*Pdcd1*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(PD1), i.e. Teff down IR up it tracks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34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2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EOMES down in CD57 (vs. DN, vs. DP PD-1+, vs. DP CD127+)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848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EOMES down in CD57 (vs. DN, vs. DP PD-1+, vs. DP CD127+)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2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44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62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26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333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CD8</a:t>
            </a:r>
            <a:r>
              <a:rPr lang="en-US" b="1" i="0" u="none" strike="noStrike" baseline="3000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+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 T cell exhaustion is associated with extensive changes in accessible chromatin, so let’s do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ATACseq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 here, also c</a:t>
            </a:r>
            <a:r>
              <a:rPr lang="en-US" b="1" dirty="0"/>
              <a:t>ellular differentiation and lineage commitment are often mediated by epigenetic mechanisms, </a:t>
            </a:r>
            <a:r>
              <a:rPr lang="en-US" b="1" dirty="0" err="1"/>
              <a:t>ie</a:t>
            </a:r>
            <a:r>
              <a:rPr lang="en-US" b="1" dirty="0"/>
              <a:t> motivation for doing </a:t>
            </a:r>
            <a:r>
              <a:rPr lang="en-US" b="1" dirty="0" err="1"/>
              <a:t>ATACseq</a:t>
            </a:r>
            <a:r>
              <a:rPr lang="en-US" b="1" dirty="0"/>
              <a:t>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Separate lineages is an oversimplification, likely overlapping populations (this is what we mean by heterogeneity)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PD1 and CD57 Tex are both hypo-proliferative and express IR in T1DAL study (alefacept),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TCR junction sequence identity between CD57+ and PD-1+ Tex, suggesting shared clonal relationships (fluid, bidirectional) in Erin’s analyses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PD1+ and CD57+ Tex subsets share phenotypic (</a:t>
            </a:r>
            <a:r>
              <a:rPr lang="en-US" sz="1200" dirty="0" err="1"/>
              <a:t>hypoproliferation</a:t>
            </a:r>
            <a:r>
              <a:rPr lang="en-US" sz="1200" dirty="0"/>
              <a:t>, IR expression) and epigenetic signatures of Tex, with CD57 Tex having more open chromatin in lytic and KIR regulatory genes  (Witkop, </a:t>
            </a:r>
            <a:r>
              <a:rPr lang="en-US" sz="1200" i="1" dirty="0" err="1"/>
              <a:t>Commun</a:t>
            </a:r>
            <a:r>
              <a:rPr lang="en-US" sz="1200" i="1" dirty="0"/>
              <a:t> Biol </a:t>
            </a:r>
            <a:r>
              <a:rPr lang="en-US" sz="1200" dirty="0"/>
              <a:t>in revision)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-apple-system"/>
              </a:rPr>
              <a:t>CD57</a:t>
            </a:r>
            <a:r>
              <a:rPr lang="en-US" sz="1200" b="0" i="0" u="none" strike="noStrike" baseline="30000" dirty="0">
                <a:effectLst/>
                <a:latin typeface="-apple-system"/>
              </a:rPr>
              <a:t>+</a:t>
            </a:r>
            <a:r>
              <a:rPr lang="en-US" sz="1200" b="0" i="0" u="none" strike="noStrike" dirty="0">
                <a:effectLst/>
                <a:latin typeface="-apple-system"/>
              </a:rPr>
              <a:t> (also high for NK associated genes), 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PD1 is an IR/activation marker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Point #2: i.e. are some more Tex?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3: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  <a:p>
            <a:r>
              <a:rPr lang="en-US" dirty="0" err="1"/>
              <a:t>Biorender</a:t>
            </a:r>
            <a:r>
              <a:rPr lang="en-US" dirty="0"/>
              <a:t> is simplification of overlapping cell pops</a:t>
            </a:r>
          </a:p>
          <a:p>
            <a:endParaRPr lang="en-US" dirty="0"/>
          </a:p>
          <a:p>
            <a:r>
              <a:rPr lang="en-US" dirty="0"/>
              <a:t>TIGIT: IR, a negative signal increased following T cell activation, associated with exhaustion, CD155 is ligand</a:t>
            </a:r>
          </a:p>
          <a:p>
            <a:r>
              <a:rPr lang="en-US" dirty="0"/>
              <a:t>KLRG1: inhibitory, also cytotoxic marker</a:t>
            </a:r>
          </a:p>
          <a:p>
            <a:r>
              <a:rPr lang="en-US" dirty="0"/>
              <a:t>PD-1: IR, a negative signal increased following T cell activation</a:t>
            </a:r>
          </a:p>
          <a:p>
            <a:r>
              <a:rPr lang="en-US" dirty="0"/>
              <a:t>CD57: cytotoxicity</a:t>
            </a:r>
          </a:p>
          <a:p>
            <a:r>
              <a:rPr lang="en-US" dirty="0"/>
              <a:t>CD127: inflammatory marker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65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Tcf7 and Lef1 up in PD-1+ consistent between Erin’s and this projects,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JunB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being up in CD57+ also consistent (very low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here though)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Fosl2 up in Erin’s CD57+ vs. PD-1+… here I see it up in CD127+ vs. PD-1+… also see Lef1 up here in CD127+ vs. PD-1+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56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Tbx21 was up in Erin’s CD57 vs. PD-1… also see it up here vs. CD127+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Also see Tcf7 here up in CD127+, as was seen up in PD-1+ vs. CD57+… (here and in Erin’s)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94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Randomization refers to start of treatment</a:t>
            </a:r>
          </a:p>
          <a:p>
            <a:endParaRPr lang="en-US" dirty="0"/>
          </a:p>
          <a:p>
            <a:r>
              <a:rPr lang="en-US" dirty="0" err="1"/>
              <a:t>ATACseq</a:t>
            </a:r>
            <a:r>
              <a:rPr lang="en-US" dirty="0"/>
              <a:t>: transposable (Tn5)-mediated insertion of seq adaptors preferentially in accessible chromatin</a:t>
            </a:r>
          </a:p>
          <a:p>
            <a:endParaRPr lang="en-US" dirty="0"/>
          </a:p>
          <a:p>
            <a:r>
              <a:rPr lang="en-US" dirty="0"/>
              <a:t>Presumably chose low DP of NR and high DP of R to hopefully increase signal?</a:t>
            </a:r>
          </a:p>
          <a:p>
            <a:endParaRPr lang="en-US" dirty="0"/>
          </a:p>
          <a:p>
            <a:r>
              <a:rPr lang="en-US" dirty="0"/>
              <a:t>Samples also went to </a:t>
            </a:r>
            <a:r>
              <a:rPr lang="en-US" dirty="0" err="1"/>
              <a:t>CyTOF</a:t>
            </a:r>
            <a:endParaRPr lang="en-US" dirty="0"/>
          </a:p>
          <a:p>
            <a:endParaRPr lang="en-US" dirty="0"/>
          </a:p>
          <a:p>
            <a:r>
              <a:rPr lang="en-US" dirty="0"/>
              <a:t>10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r>
              <a:rPr lang="en-US" dirty="0"/>
              <a:t>Presumed PBMCs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years, C-peptide </a:t>
            </a:r>
            <a:r>
              <a:rPr lang="en-US" dirty="0" err="1"/>
              <a:t>biomarks</a:t>
            </a:r>
            <a:r>
              <a:rPr lang="en-US" dirty="0"/>
              <a:t> beta cell function (C peptide released in equal amounts to insulin when proinsulin cleaved), AUC just because measuring total C-peptide released over time (multiple measurements), so basically R have less decline in insulin levels i.e. beta cells still secreting insulin (functioning)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KLRG1: </a:t>
            </a:r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co-inhibitory receptor belonging to inhibitory killer cell lectin-like receptors on NK cells and antigen-experienced human T cells,</a:t>
            </a:r>
            <a:r>
              <a:rPr lang="en-US" b="0" i="0" u="none" strike="noStrike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 thought to be a senescent marker for human T cells with poor proliferation and impaired clonal expansion after stimulation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CD127 = IL7R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 bp peak, 200, 400 bp oscillations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 a peak around 100 bp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nuclesome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free region) and then oscillations with maxima 200 bp mono-nucleosome, 400 bp di-nucleosome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wiggles in the below plot are a biological feature and come from 10 bp per helical turn of the DNA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200 is like 2 100s together due to a nucleosome b/w preventing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enrichment over TSS,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signal:noise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are looking for &gt; 7, while 5-7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9649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971"/>
            <a:ext cx="9144000" cy="1506992"/>
          </a:xfrm>
        </p:spPr>
        <p:txBody>
          <a:bodyPr>
            <a:normAutofit/>
          </a:bodyPr>
          <a:lstStyle/>
          <a:p>
            <a:r>
              <a:rPr lang="en-US" sz="4400" dirty="0"/>
              <a:t>Epigenetic differences between CD8 populations in T1D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5-23-24 SI meeting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/>
              <a:t>Linsley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Few libraries have desired 50 million reads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E3DEA-DDDB-50EC-D5B0-34F5EFB0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00" y="1432430"/>
            <a:ext cx="8673446" cy="54255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F9474D2-775E-8009-73A0-9EC05D4D4F29}"/>
              </a:ext>
            </a:extLst>
          </p:cNvPr>
          <p:cNvSpPr/>
          <p:nvPr/>
        </p:nvSpPr>
        <p:spPr>
          <a:xfrm>
            <a:off x="1961352" y="1599318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A87EF-B7A1-61BE-D56D-BD1636648109}"/>
              </a:ext>
            </a:extLst>
          </p:cNvPr>
          <p:cNvSpPr/>
          <p:nvPr/>
        </p:nvSpPr>
        <p:spPr>
          <a:xfrm>
            <a:off x="3395324" y="1599317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ACC106-8576-54E2-17DD-D36F9E5A6495}"/>
              </a:ext>
            </a:extLst>
          </p:cNvPr>
          <p:cNvSpPr/>
          <p:nvPr/>
        </p:nvSpPr>
        <p:spPr>
          <a:xfrm>
            <a:off x="4829296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4AFAF2-77E6-25C3-FD49-147C096D2F2E}"/>
              </a:ext>
            </a:extLst>
          </p:cNvPr>
          <p:cNvSpPr/>
          <p:nvPr/>
        </p:nvSpPr>
        <p:spPr>
          <a:xfrm>
            <a:off x="6263268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68816E-F105-D4D6-DD35-996832EBBC35}"/>
              </a:ext>
            </a:extLst>
          </p:cNvPr>
          <p:cNvSpPr/>
          <p:nvPr/>
        </p:nvSpPr>
        <p:spPr>
          <a:xfrm>
            <a:off x="7697240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9F8D5-F307-4430-784E-5A105DB07A47}"/>
              </a:ext>
            </a:extLst>
          </p:cNvPr>
          <p:cNvSpPr/>
          <p:nvPr/>
        </p:nvSpPr>
        <p:spPr>
          <a:xfrm>
            <a:off x="1961352" y="4131091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AF5156-F8FC-704D-4DEE-8413419FA5C7}"/>
              </a:ext>
            </a:extLst>
          </p:cNvPr>
          <p:cNvSpPr/>
          <p:nvPr/>
        </p:nvSpPr>
        <p:spPr>
          <a:xfrm>
            <a:off x="3395324" y="4131090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626D96-B5D4-B6ED-0004-E1B692075313}"/>
              </a:ext>
            </a:extLst>
          </p:cNvPr>
          <p:cNvSpPr/>
          <p:nvPr/>
        </p:nvSpPr>
        <p:spPr>
          <a:xfrm>
            <a:off x="4829296" y="4131089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86CB35-2B06-C1C5-2875-2AA71C2A43CA}"/>
              </a:ext>
            </a:extLst>
          </p:cNvPr>
          <p:cNvSpPr/>
          <p:nvPr/>
        </p:nvSpPr>
        <p:spPr>
          <a:xfrm>
            <a:off x="6263267" y="4131088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D56D43-3C19-2B29-8F21-2B6671D10D20}"/>
              </a:ext>
            </a:extLst>
          </p:cNvPr>
          <p:cNvSpPr/>
          <p:nvPr/>
        </p:nvSpPr>
        <p:spPr>
          <a:xfrm>
            <a:off x="7697238" y="4131087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8528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878122" cy="1325563"/>
          </a:xfrm>
        </p:spPr>
        <p:txBody>
          <a:bodyPr>
            <a:normAutofit/>
          </a:bodyPr>
          <a:lstStyle/>
          <a:p>
            <a:r>
              <a:rPr lang="en-US" dirty="0"/>
              <a:t>Obtaining consensus peaks to serve as features in binding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0828282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Pile up reads from all alignment .bam files by study group (cell sort + responder status)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genomic regions (~1 kb) enriched in merged alignment files (call peaks)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union of these peaks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Binding matrix: consensus peaks (genomic intervals) by samples, values = read counts</a:t>
            </a:r>
          </a:p>
        </p:txBody>
      </p:sp>
    </p:spTree>
    <p:extLst>
      <p:ext uri="{BB962C8B-B14F-4D97-AF65-F5344CB8AC3E}">
        <p14:creationId xmlns:p14="http://schemas.microsoft.com/office/powerpoint/2010/main" val="91152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Donor to donor variability is comparable with P452 T1DAL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A5A78-D112-6A0D-715B-8A04804D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86" y="2376131"/>
            <a:ext cx="5903314" cy="3364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A6CC4-3A04-7C30-90D0-7FB2764C57FF}"/>
              </a:ext>
            </a:extLst>
          </p:cNvPr>
          <p:cNvSpPr txBox="1"/>
          <p:nvPr/>
        </p:nvSpPr>
        <p:spPr>
          <a:xfrm>
            <a:off x="7865385" y="5645864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P452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F77BC-C620-1C3E-6283-80855CE77752}"/>
              </a:ext>
            </a:extLst>
          </p:cNvPr>
          <p:cNvSpPr txBox="1"/>
          <p:nvPr/>
        </p:nvSpPr>
        <p:spPr>
          <a:xfrm>
            <a:off x="1316044" y="5642490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7552E-7379-5BD7-4D0B-7B886219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1692"/>
            <a:ext cx="6322142" cy="3123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18DEE9-8CB6-B2ED-AAE7-71A457960F4A}"/>
              </a:ext>
            </a:extLst>
          </p:cNvPr>
          <p:cNvSpPr/>
          <p:nvPr/>
        </p:nvSpPr>
        <p:spPr>
          <a:xfrm>
            <a:off x="9881075" y="3352799"/>
            <a:ext cx="2310926" cy="10752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93B69-3C64-4438-7A41-D65C46E383B9}"/>
              </a:ext>
            </a:extLst>
          </p:cNvPr>
          <p:cNvSpPr txBox="1"/>
          <p:nvPr/>
        </p:nvSpPr>
        <p:spPr>
          <a:xfrm>
            <a:off x="9813341" y="3405685"/>
            <a:ext cx="121539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:baseline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baseline</a:t>
            </a:r>
          </a:p>
          <a:p>
            <a:r>
              <a:rPr lang="en-US" sz="950" dirty="0"/>
              <a:t>DN: baseline</a:t>
            </a:r>
          </a:p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DN: week 104</a:t>
            </a:r>
          </a:p>
        </p:txBody>
      </p:sp>
    </p:spTree>
    <p:extLst>
      <p:ext uri="{BB962C8B-B14F-4D97-AF65-F5344CB8AC3E}">
        <p14:creationId xmlns:p14="http://schemas.microsoft.com/office/powerpoint/2010/main" val="131773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between responders and non-responders to teplizumab are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173F6-70E4-C78E-3FD0-CC3F73B6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16" y="1756649"/>
            <a:ext cx="7157977" cy="5101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2ACD1-C80A-7250-BCA1-35381C47FBEC}"/>
              </a:ext>
            </a:extLst>
          </p:cNvPr>
          <p:cNvSpPr txBox="1"/>
          <p:nvPr/>
        </p:nvSpPr>
        <p:spPr>
          <a:xfrm>
            <a:off x="7224765" y="4754047"/>
            <a:ext cx="426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&amp; NR grouped for all subsequent analyses</a:t>
            </a:r>
          </a:p>
        </p:txBody>
      </p:sp>
    </p:spTree>
    <p:extLst>
      <p:ext uri="{BB962C8B-B14F-4D97-AF65-F5344CB8AC3E}">
        <p14:creationId xmlns:p14="http://schemas.microsoft.com/office/powerpoint/2010/main" val="310969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of cell types differ, consistent with P452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808D1-4F5F-A289-4B4B-E1A21191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" y="1777712"/>
            <a:ext cx="6825344" cy="45326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2835381-93CF-3F7C-E94C-87FA2B499D6D}"/>
              </a:ext>
            </a:extLst>
          </p:cNvPr>
          <p:cNvGrpSpPr/>
          <p:nvPr/>
        </p:nvGrpSpPr>
        <p:grpSpPr>
          <a:xfrm>
            <a:off x="7184572" y="1876556"/>
            <a:ext cx="6983871" cy="4359688"/>
            <a:chOff x="6182722" y="2124890"/>
            <a:chExt cx="5610426" cy="35839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2D263-9481-DC21-FE9C-0009EBAA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2722" y="2124890"/>
              <a:ext cx="5610426" cy="358399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E519A8-2579-4109-9522-4D6CA49ED991}"/>
                </a:ext>
              </a:extLst>
            </p:cNvPr>
            <p:cNvSpPr/>
            <p:nvPr/>
          </p:nvSpPr>
          <p:spPr>
            <a:xfrm>
              <a:off x="9649097" y="3500846"/>
              <a:ext cx="2144051" cy="879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4E8435-6E4A-A469-D98B-38DBE238B917}"/>
              </a:ext>
            </a:extLst>
          </p:cNvPr>
          <p:cNvSpPr txBox="1"/>
          <p:nvPr/>
        </p:nvSpPr>
        <p:spPr>
          <a:xfrm>
            <a:off x="2142309" y="631040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798CE-DCD1-713C-8192-9759A7F2C4CE}"/>
              </a:ext>
            </a:extLst>
          </p:cNvPr>
          <p:cNvSpPr txBox="1"/>
          <p:nvPr/>
        </p:nvSpPr>
        <p:spPr>
          <a:xfrm>
            <a:off x="9545901" y="631040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</p:spTree>
    <p:extLst>
      <p:ext uri="{BB962C8B-B14F-4D97-AF65-F5344CB8AC3E}">
        <p14:creationId xmlns:p14="http://schemas.microsoft.com/office/powerpoint/2010/main" val="61895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FFA33B-4FEA-4597-DB89-E330159E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140" y="1187505"/>
            <a:ext cx="7655859" cy="5305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780060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peaks more accessible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D5A1F-669F-F387-DC6F-1DDBDA446F46}"/>
              </a:ext>
            </a:extLst>
          </p:cNvPr>
          <p:cNvSpPr txBox="1"/>
          <p:nvPr/>
        </p:nvSpPr>
        <p:spPr>
          <a:xfrm>
            <a:off x="-80910" y="6396334"/>
            <a:ext cx="11412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86220-312A-5FF6-9CF1-8473DB867FD0}"/>
              </a:ext>
            </a:extLst>
          </p:cNvPr>
          <p:cNvSpPr txBox="1"/>
          <p:nvPr/>
        </p:nvSpPr>
        <p:spPr>
          <a:xfrm>
            <a:off x="705413" y="2501847"/>
            <a:ext cx="33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analyses in P452</a:t>
            </a:r>
          </a:p>
        </p:txBody>
      </p:sp>
    </p:spTree>
    <p:extLst>
      <p:ext uri="{BB962C8B-B14F-4D97-AF65-F5344CB8AC3E}">
        <p14:creationId xmlns:p14="http://schemas.microsoft.com/office/powerpoint/2010/main" val="256154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42BDC5-0F39-FC51-9D71-71BE6610D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968" y="1623263"/>
            <a:ext cx="7035768" cy="4902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3189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peaks generally more accessible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FE64B-774D-055B-37F9-199C9E032981}"/>
              </a:ext>
            </a:extLst>
          </p:cNvPr>
          <p:cNvSpPr txBox="1"/>
          <p:nvPr/>
        </p:nvSpPr>
        <p:spPr>
          <a:xfrm>
            <a:off x="-80910" y="6396334"/>
            <a:ext cx="11412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11D6E-39D1-626F-F0E1-7F59BE193EAF}"/>
              </a:ext>
            </a:extLst>
          </p:cNvPr>
          <p:cNvSpPr txBox="1"/>
          <p:nvPr/>
        </p:nvSpPr>
        <p:spPr>
          <a:xfrm>
            <a:off x="705413" y="2501847"/>
            <a:ext cx="33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analyses in P452</a:t>
            </a:r>
          </a:p>
        </p:txBody>
      </p:sp>
    </p:spTree>
    <p:extLst>
      <p:ext uri="{BB962C8B-B14F-4D97-AF65-F5344CB8AC3E}">
        <p14:creationId xmlns:p14="http://schemas.microsoft.com/office/powerpoint/2010/main" val="70024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344E0-B065-78D1-FD6F-2522F317A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1614072"/>
            <a:ext cx="7062216" cy="488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3189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peaks more accessible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47FBB-5186-EA83-ED32-61BB1421E493}"/>
              </a:ext>
            </a:extLst>
          </p:cNvPr>
          <p:cNvSpPr txBox="1"/>
          <p:nvPr/>
        </p:nvSpPr>
        <p:spPr>
          <a:xfrm>
            <a:off x="-80910" y="6396334"/>
            <a:ext cx="11412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574761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0201" cy="1325563"/>
          </a:xfrm>
        </p:spPr>
        <p:txBody>
          <a:bodyPr>
            <a:normAutofit/>
          </a:bodyPr>
          <a:lstStyle/>
          <a:p>
            <a:r>
              <a:rPr lang="en-US" dirty="0"/>
              <a:t>DP populations share many up vs. DN peaks’ genes with each other (colored purple)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0DF7A-373E-D9CC-6664-0E4EA80EA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2240917"/>
            <a:ext cx="4038289" cy="3935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1991E-D242-04A2-52CF-138A98AA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522" y="2246163"/>
            <a:ext cx="4050486" cy="4030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D6330-59A3-1F89-722E-A699F59B5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863" y="2234106"/>
            <a:ext cx="4038289" cy="403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8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268692-6E29-AA13-B800-F200A5F97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8" y="1919288"/>
            <a:ext cx="7772400" cy="4785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F6F26-61E1-9695-02C6-D76680725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387" y="3093356"/>
            <a:ext cx="4674315" cy="1064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463F69-49A1-E5DD-1947-81A0DB262B95}"/>
              </a:ext>
            </a:extLst>
          </p:cNvPr>
          <p:cNvSpPr txBox="1"/>
          <p:nvPr/>
        </p:nvSpPr>
        <p:spPr>
          <a:xfrm>
            <a:off x="8288143" y="5096563"/>
            <a:ext cx="3649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simulations</a:t>
            </a:r>
          </a:p>
          <a:p>
            <a:endParaRPr lang="en-US" dirty="0"/>
          </a:p>
          <a:p>
            <a:r>
              <a:rPr lang="en-US" dirty="0"/>
              <a:t>2,096 distinct up peaks’ genes vs. DN across DPs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CDBE23-EB9E-5C05-D917-CAC4EB038034}"/>
              </a:ext>
            </a:extLst>
          </p:cNvPr>
          <p:cNvSpPr txBox="1"/>
          <p:nvPr/>
        </p:nvSpPr>
        <p:spPr>
          <a:xfrm>
            <a:off x="4433104" y="6389225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/>
              <a:t>Less than expected double overlaps between peaks’ genes up in DP vs. DN perhaps supports similar fluidity levels between all DPs</a:t>
            </a:r>
            <a:endParaRPr lang="en-US" sz="2800" b="1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FFAC4-BCFB-4DB4-79E1-AF0D60D41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1664" y="3429000"/>
            <a:ext cx="647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Background on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and T1D</a:t>
            </a:r>
          </a:p>
          <a:p>
            <a:r>
              <a:rPr lang="en-US" dirty="0"/>
              <a:t>Brief QC</a:t>
            </a:r>
          </a:p>
          <a:p>
            <a:r>
              <a:rPr lang="en-US" dirty="0"/>
              <a:t>Preliminary results</a:t>
            </a:r>
          </a:p>
          <a:p>
            <a:pPr lvl="1"/>
            <a:r>
              <a:rPr lang="en-US" dirty="0"/>
              <a:t>Sharing between DP cell sorts vs. DN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NCR1, KLRF1, and KIR genes more accessible in DP CD57</a:t>
            </a:r>
            <a:r>
              <a:rPr lang="en-US" baseline="30000" dirty="0"/>
              <a:t>+</a:t>
            </a:r>
            <a:r>
              <a:rPr lang="en-US" dirty="0"/>
              <a:t>, as seen in Erin’s P452 analyses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A8916-E30B-E4BF-9B8D-6EA62CAF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15263"/>
            <a:ext cx="12192001" cy="2898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7656B-3A83-4D20-C8C5-0A9AD131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50A21-5E64-5BAC-7EB4-E0B69CA8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263" y="1270452"/>
            <a:ext cx="7954297" cy="4993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 motifs enriched in DARs from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016BD-2500-07F2-C41C-9463E06730F0}"/>
              </a:ext>
            </a:extLst>
          </p:cNvPr>
          <p:cNvSpPr txBox="1"/>
          <p:nvPr/>
        </p:nvSpPr>
        <p:spPr>
          <a:xfrm>
            <a:off x="4731224" y="6264275"/>
            <a:ext cx="33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~similar to Erin’s analyses in P452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2014D-E946-90D1-2D6A-F4404E1B8367}"/>
              </a:ext>
            </a:extLst>
          </p:cNvPr>
          <p:cNvSpPr/>
          <p:nvPr/>
        </p:nvSpPr>
        <p:spPr>
          <a:xfrm>
            <a:off x="9736380" y="2881064"/>
            <a:ext cx="1005840" cy="283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2F539-48B4-5526-DCC2-EEF9F871C779}"/>
              </a:ext>
            </a:extLst>
          </p:cNvPr>
          <p:cNvSpPr txBox="1"/>
          <p:nvPr/>
        </p:nvSpPr>
        <p:spPr>
          <a:xfrm>
            <a:off x="9725686" y="2912036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 motifs up in DARs in…</a:t>
            </a:r>
          </a:p>
        </p:txBody>
      </p:sp>
    </p:spTree>
    <p:extLst>
      <p:ext uri="{BB962C8B-B14F-4D97-AF65-F5344CB8AC3E}">
        <p14:creationId xmlns:p14="http://schemas.microsoft.com/office/powerpoint/2010/main" val="414384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Responders and non-responders to teplizumab have similar epigenetic profiles in non-naïve CD8s</a:t>
            </a:r>
          </a:p>
          <a:p>
            <a:r>
              <a:rPr lang="en-US" sz="2800" dirty="0"/>
              <a:t>Epigenetic profiles of non-naïve CD8 subpopulations differ</a:t>
            </a:r>
          </a:p>
          <a:p>
            <a:pPr lvl="1"/>
            <a:r>
              <a:rPr lang="en-US" dirty="0"/>
              <a:t>Cytotoxicity and exhaustion peaks generally more accessible in DPs vs. DN</a:t>
            </a:r>
          </a:p>
          <a:p>
            <a:pPr lvl="1"/>
            <a:r>
              <a:rPr lang="en-US" dirty="0"/>
              <a:t>PD-1</a:t>
            </a:r>
            <a:r>
              <a:rPr lang="en-US" baseline="30000" dirty="0"/>
              <a:t>+</a:t>
            </a:r>
            <a:r>
              <a:rPr lang="en-US" dirty="0"/>
              <a:t> and CD57</a:t>
            </a:r>
            <a:r>
              <a:rPr lang="en-US" baseline="30000" dirty="0"/>
              <a:t>+</a:t>
            </a:r>
            <a:r>
              <a:rPr lang="en-US" dirty="0"/>
              <a:t> T</a:t>
            </a:r>
            <a:r>
              <a:rPr lang="en-US" baseline="-25000" dirty="0"/>
              <a:t>ex</a:t>
            </a:r>
            <a:r>
              <a:rPr lang="en-US" dirty="0"/>
              <a:t> generally appear as observed with alefacept in TIDAL (Witkop, </a:t>
            </a:r>
            <a:r>
              <a:rPr lang="en-US" i="1" dirty="0" err="1"/>
              <a:t>Commun</a:t>
            </a:r>
            <a:r>
              <a:rPr lang="en-US" i="1" dirty="0"/>
              <a:t> Biol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NCR1, KLRF1, and KIR gene bodies more accessible in DP CD57</a:t>
            </a:r>
            <a:r>
              <a:rPr lang="en-US" baseline="30000" dirty="0"/>
              <a:t>+</a:t>
            </a:r>
            <a:r>
              <a:rPr lang="en-US" dirty="0"/>
              <a:t> vs. other DPs, as seen in Erin’s P452 analyses</a:t>
            </a:r>
          </a:p>
          <a:p>
            <a:pPr lvl="2"/>
            <a:r>
              <a:rPr lang="en-US" dirty="0"/>
              <a:t>Peaks near KIR2DL3 and NCR1 more accessible in DP CD57</a:t>
            </a:r>
            <a:r>
              <a:rPr lang="en-US" baseline="30000" dirty="0"/>
              <a:t>+</a:t>
            </a:r>
            <a:r>
              <a:rPr lang="en-US" dirty="0"/>
              <a:t> vs. other DPs (data not shown)</a:t>
            </a:r>
          </a:p>
          <a:p>
            <a:pPr lvl="2"/>
            <a:r>
              <a:rPr lang="en-US" dirty="0"/>
              <a:t>~similar enriched TF motifs</a:t>
            </a:r>
          </a:p>
          <a:p>
            <a:pPr lvl="2"/>
            <a:r>
              <a:rPr lang="en-US" dirty="0"/>
              <a:t>~similar PPI networks (data not shown)</a:t>
            </a:r>
          </a:p>
          <a:p>
            <a:r>
              <a:rPr lang="en-US" dirty="0"/>
              <a:t>Sharing analyses showing less than expected double overlap of various categories in DPs vs. DN</a:t>
            </a:r>
          </a:p>
          <a:p>
            <a:pPr lvl="1"/>
            <a:r>
              <a:rPr lang="en-US" dirty="0"/>
              <a:t>Peaks’ genes</a:t>
            </a:r>
          </a:p>
          <a:p>
            <a:pPr lvl="1"/>
            <a:r>
              <a:rPr lang="en-US" dirty="0"/>
              <a:t>Peaks’ promoters (data not shown)</a:t>
            </a:r>
          </a:p>
          <a:p>
            <a:pPr lvl="1"/>
            <a:r>
              <a:rPr lang="en-US" dirty="0"/>
              <a:t>TF motifs (data not shown)</a:t>
            </a:r>
          </a:p>
        </p:txBody>
      </p:sp>
    </p:spTree>
    <p:extLst>
      <p:ext uri="{BB962C8B-B14F-4D97-AF65-F5344CB8AC3E}">
        <p14:creationId xmlns:p14="http://schemas.microsoft.com/office/powerpoint/2010/main" val="1916970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AD3A67-8815-7029-06E0-52973114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11" y="0"/>
            <a:ext cx="3728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6964017" cy="1325563"/>
          </a:xfrm>
        </p:spPr>
        <p:txBody>
          <a:bodyPr>
            <a:normAutofit/>
          </a:bodyPr>
          <a:lstStyle/>
          <a:p>
            <a:r>
              <a:rPr lang="en-US" dirty="0"/>
              <a:t>Perhaps more complex/hybrid lineage models are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5073364" cy="46234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Supporting evidence for model 3</a:t>
            </a:r>
          </a:p>
          <a:p>
            <a:pPr lvl="1"/>
            <a:r>
              <a:rPr lang="en-US" dirty="0"/>
              <a:t>Sharing analyses showing less than expected double overlap of various categories in DPs vs. DN</a:t>
            </a:r>
          </a:p>
          <a:p>
            <a:pPr lvl="1"/>
            <a:r>
              <a:rPr lang="en-US" dirty="0"/>
              <a:t>Previous flow cytometry evidence that DP T</a:t>
            </a:r>
            <a:r>
              <a:rPr lang="en-US" baseline="-25000" dirty="0"/>
              <a:t>ex</a:t>
            </a:r>
            <a:r>
              <a:rPr lang="en-US" dirty="0"/>
              <a:t> populations are heterogeneous, overlapping</a:t>
            </a:r>
          </a:p>
          <a:p>
            <a:r>
              <a:rPr lang="en-US" dirty="0"/>
              <a:t>Evidence ~against model 3</a:t>
            </a:r>
          </a:p>
          <a:p>
            <a:pPr lvl="1"/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cluster together away from DP CD127</a:t>
            </a:r>
            <a:r>
              <a:rPr lang="en-US" baseline="30000" dirty="0"/>
              <a:t>+</a:t>
            </a:r>
            <a:r>
              <a:rPr lang="en-US" dirty="0"/>
              <a:t> on PCA of consensus peaks (DP PD-1</a:t>
            </a:r>
            <a:r>
              <a:rPr lang="en-US" baseline="30000" dirty="0"/>
              <a:t>+</a:t>
            </a:r>
            <a:r>
              <a:rPr lang="en-US" dirty="0"/>
              <a:t> more intermediate)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ED954-8083-EEFB-78CC-404E541A8585}"/>
              </a:ext>
            </a:extLst>
          </p:cNvPr>
          <p:cNvSpPr txBox="1"/>
          <p:nvPr/>
        </p:nvSpPr>
        <p:spPr>
          <a:xfrm>
            <a:off x="7339822" y="95993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8D67-75E1-5E66-2E48-A67685B079D4}"/>
              </a:ext>
            </a:extLst>
          </p:cNvPr>
          <p:cNvSpPr txBox="1"/>
          <p:nvPr/>
        </p:nvSpPr>
        <p:spPr>
          <a:xfrm>
            <a:off x="7339823" y="340615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C510A-5C2E-B277-CC51-080F51FF4FD0}"/>
              </a:ext>
            </a:extLst>
          </p:cNvPr>
          <p:cNvSpPr txBox="1"/>
          <p:nvPr/>
        </p:nvSpPr>
        <p:spPr>
          <a:xfrm>
            <a:off x="7339823" y="571877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43AAC-8C60-F96C-9FE7-E1879CEF599D}"/>
              </a:ext>
            </a:extLst>
          </p:cNvPr>
          <p:cNvSpPr txBox="1"/>
          <p:nvPr/>
        </p:nvSpPr>
        <p:spPr>
          <a:xfrm>
            <a:off x="9508139" y="2243677"/>
            <a:ext cx="75033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TIGIT</a:t>
            </a:r>
            <a:r>
              <a:rPr lang="en-US" sz="1500" baseline="30000" dirty="0"/>
              <a:t>+</a:t>
            </a:r>
          </a:p>
          <a:p>
            <a:r>
              <a:rPr lang="en-US" sz="1500" dirty="0"/>
              <a:t>KLRG1</a:t>
            </a:r>
            <a:r>
              <a:rPr lang="en-US" sz="1500" baseline="30000" dirty="0"/>
              <a:t>+</a:t>
            </a:r>
          </a:p>
          <a:p>
            <a:r>
              <a:rPr lang="en-US" sz="1500" dirty="0"/>
              <a:t>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D95B9-5D17-CE57-49A6-A34996E0FDF5}"/>
              </a:ext>
            </a:extLst>
          </p:cNvPr>
          <p:cNvSpPr txBox="1"/>
          <p:nvPr/>
        </p:nvSpPr>
        <p:spPr>
          <a:xfrm>
            <a:off x="10482462" y="2359093"/>
            <a:ext cx="763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</a:t>
            </a:r>
          </a:p>
          <a:p>
            <a:r>
              <a:rPr lang="en-US" sz="1500" dirty="0"/>
              <a:t>CD127</a:t>
            </a:r>
            <a:r>
              <a:rPr lang="en-US" sz="1500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CEE8A8-4E2C-8615-A924-6F048F820092}"/>
              </a:ext>
            </a:extLst>
          </p:cNvPr>
          <p:cNvSpPr txBox="1"/>
          <p:nvPr/>
        </p:nvSpPr>
        <p:spPr>
          <a:xfrm>
            <a:off x="11370330" y="2078296"/>
            <a:ext cx="8851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 PD-1</a:t>
            </a:r>
            <a:r>
              <a:rPr lang="en-US" sz="1500" baseline="30000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1FF90-F258-B574-C5C6-F97FCD2B1610}"/>
              </a:ext>
            </a:extLst>
          </p:cNvPr>
          <p:cNvSpPr txBox="1"/>
          <p:nvPr/>
        </p:nvSpPr>
        <p:spPr>
          <a:xfrm>
            <a:off x="11353800" y="4069407"/>
            <a:ext cx="9268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 CD57</a:t>
            </a:r>
            <a:r>
              <a:rPr lang="en-US" sz="1500" baseline="300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0E1B6-2FEF-337D-F06C-28120696939B}"/>
              </a:ext>
            </a:extLst>
          </p:cNvPr>
          <p:cNvSpPr txBox="1"/>
          <p:nvPr/>
        </p:nvSpPr>
        <p:spPr>
          <a:xfrm>
            <a:off x="8393277" y="2401461"/>
            <a:ext cx="7246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TIGIT</a:t>
            </a:r>
            <a:r>
              <a:rPr lang="en-US" sz="1500" baseline="30000" dirty="0"/>
              <a:t>-</a:t>
            </a:r>
          </a:p>
          <a:p>
            <a:r>
              <a:rPr lang="en-US" sz="1500" dirty="0"/>
              <a:t>KLRG1</a:t>
            </a:r>
            <a:r>
              <a:rPr lang="en-US" sz="1500" baseline="30000" dirty="0"/>
              <a:t>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A401C-6725-0D55-C540-1AC4B07D823A}"/>
              </a:ext>
            </a:extLst>
          </p:cNvPr>
          <p:cNvSpPr/>
          <p:nvPr/>
        </p:nvSpPr>
        <p:spPr>
          <a:xfrm>
            <a:off x="9047046" y="978220"/>
            <a:ext cx="1084506" cy="12799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1EC25-C003-9B23-8658-A51F177C57E9}"/>
              </a:ext>
            </a:extLst>
          </p:cNvPr>
          <p:cNvSpPr/>
          <p:nvPr/>
        </p:nvSpPr>
        <p:spPr>
          <a:xfrm>
            <a:off x="9048182" y="5589978"/>
            <a:ext cx="1084506" cy="12799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CF6FD5-B09F-8122-2FD5-64FDA1479946}"/>
              </a:ext>
            </a:extLst>
          </p:cNvPr>
          <p:cNvSpPr/>
          <p:nvPr/>
        </p:nvSpPr>
        <p:spPr>
          <a:xfrm>
            <a:off x="8421274" y="3457395"/>
            <a:ext cx="2322926" cy="13895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1B0FEB-FDC4-2DA1-87CD-9029E6E9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11" y="0"/>
            <a:ext cx="3728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946648" cy="1325563"/>
          </a:xfrm>
        </p:spPr>
        <p:txBody>
          <a:bodyPr>
            <a:normAutofit/>
          </a:bodyPr>
          <a:lstStyle/>
          <a:p>
            <a:r>
              <a:rPr lang="en-US" dirty="0"/>
              <a:t>Where do the non-exhausted CD127</a:t>
            </a:r>
            <a:r>
              <a:rPr lang="en-US" baseline="30000" dirty="0"/>
              <a:t>+</a:t>
            </a:r>
            <a:r>
              <a:rPr lang="en-US" dirty="0"/>
              <a:t> come in?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ED954-8083-EEFB-78CC-404E541A8585}"/>
              </a:ext>
            </a:extLst>
          </p:cNvPr>
          <p:cNvSpPr txBox="1"/>
          <p:nvPr/>
        </p:nvSpPr>
        <p:spPr>
          <a:xfrm>
            <a:off x="7339822" y="95993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8D67-75E1-5E66-2E48-A67685B079D4}"/>
              </a:ext>
            </a:extLst>
          </p:cNvPr>
          <p:cNvSpPr txBox="1"/>
          <p:nvPr/>
        </p:nvSpPr>
        <p:spPr>
          <a:xfrm>
            <a:off x="7339823" y="340615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C510A-5C2E-B277-CC51-080F51FF4FD0}"/>
              </a:ext>
            </a:extLst>
          </p:cNvPr>
          <p:cNvSpPr txBox="1"/>
          <p:nvPr/>
        </p:nvSpPr>
        <p:spPr>
          <a:xfrm>
            <a:off x="7339823" y="571877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43AAC-8C60-F96C-9FE7-E1879CEF599D}"/>
              </a:ext>
            </a:extLst>
          </p:cNvPr>
          <p:cNvSpPr txBox="1"/>
          <p:nvPr/>
        </p:nvSpPr>
        <p:spPr>
          <a:xfrm>
            <a:off x="9508139" y="2243677"/>
            <a:ext cx="75033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TIGIT</a:t>
            </a:r>
            <a:r>
              <a:rPr lang="en-US" sz="1500" baseline="30000" dirty="0"/>
              <a:t>+</a:t>
            </a:r>
          </a:p>
          <a:p>
            <a:r>
              <a:rPr lang="en-US" sz="1500" dirty="0"/>
              <a:t>KLRG1</a:t>
            </a:r>
            <a:r>
              <a:rPr lang="en-US" sz="1500" baseline="30000" dirty="0"/>
              <a:t>+</a:t>
            </a:r>
          </a:p>
          <a:p>
            <a:r>
              <a:rPr lang="en-US" sz="1500" dirty="0"/>
              <a:t>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D95B9-5D17-CE57-49A6-A34996E0FDF5}"/>
              </a:ext>
            </a:extLst>
          </p:cNvPr>
          <p:cNvSpPr txBox="1"/>
          <p:nvPr/>
        </p:nvSpPr>
        <p:spPr>
          <a:xfrm>
            <a:off x="10482462" y="2359093"/>
            <a:ext cx="763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</a:t>
            </a:r>
          </a:p>
          <a:p>
            <a:r>
              <a:rPr lang="en-US" sz="1500" dirty="0"/>
              <a:t>CD127</a:t>
            </a:r>
            <a:r>
              <a:rPr lang="en-US" sz="1500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CEE8A8-4E2C-8615-A924-6F048F820092}"/>
              </a:ext>
            </a:extLst>
          </p:cNvPr>
          <p:cNvSpPr txBox="1"/>
          <p:nvPr/>
        </p:nvSpPr>
        <p:spPr>
          <a:xfrm>
            <a:off x="11370330" y="2078296"/>
            <a:ext cx="8851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 PD-1</a:t>
            </a:r>
            <a:r>
              <a:rPr lang="en-US" sz="1500" baseline="30000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1FF90-F258-B574-C5C6-F97FCD2B1610}"/>
              </a:ext>
            </a:extLst>
          </p:cNvPr>
          <p:cNvSpPr txBox="1"/>
          <p:nvPr/>
        </p:nvSpPr>
        <p:spPr>
          <a:xfrm>
            <a:off x="11353800" y="4069407"/>
            <a:ext cx="9268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 CD57</a:t>
            </a:r>
            <a:r>
              <a:rPr lang="en-US" sz="1500" baseline="300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0E1B6-2FEF-337D-F06C-28120696939B}"/>
              </a:ext>
            </a:extLst>
          </p:cNvPr>
          <p:cNvSpPr txBox="1"/>
          <p:nvPr/>
        </p:nvSpPr>
        <p:spPr>
          <a:xfrm>
            <a:off x="8393277" y="2401461"/>
            <a:ext cx="7246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TIGIT</a:t>
            </a:r>
            <a:r>
              <a:rPr lang="en-US" sz="1500" baseline="30000" dirty="0"/>
              <a:t>-</a:t>
            </a:r>
          </a:p>
          <a:p>
            <a:r>
              <a:rPr lang="en-US" sz="1500" dirty="0"/>
              <a:t>KLRG1</a:t>
            </a:r>
            <a:r>
              <a:rPr lang="en-US" sz="1500" baseline="30000" dirty="0"/>
              <a:t>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C88A8-6813-961A-2935-2001BD6312EF}"/>
              </a:ext>
            </a:extLst>
          </p:cNvPr>
          <p:cNvSpPr txBox="1"/>
          <p:nvPr/>
        </p:nvSpPr>
        <p:spPr>
          <a:xfrm>
            <a:off x="7752860" y="4263142"/>
            <a:ext cx="763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not DP,</a:t>
            </a:r>
          </a:p>
          <a:p>
            <a:r>
              <a:rPr lang="en-US" sz="1500" dirty="0"/>
              <a:t>CD127</a:t>
            </a:r>
            <a:r>
              <a:rPr lang="en-US" sz="1500" baseline="30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94886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More DP vs. DP analyses</a:t>
            </a:r>
          </a:p>
          <a:p>
            <a:r>
              <a:rPr lang="en-US" dirty="0"/>
              <a:t>Heatmaps of peaks’ accessibility across all cell populations</a:t>
            </a:r>
          </a:p>
          <a:p>
            <a:r>
              <a:rPr lang="en-US" dirty="0"/>
              <a:t>P452 data: compare Homer results pre/post- </a:t>
            </a:r>
            <a:r>
              <a:rPr lang="en-US" dirty="0" err="1"/>
              <a:t>downsampling</a:t>
            </a:r>
            <a:r>
              <a:rPr lang="en-US" dirty="0"/>
              <a:t> read counts to levels similar to those here in P576</a:t>
            </a:r>
          </a:p>
          <a:p>
            <a:r>
              <a:rPr lang="en-US" dirty="0"/>
              <a:t>Explore non-exhausted CD127</a:t>
            </a:r>
            <a:r>
              <a:rPr lang="en-US" baseline="30000" dirty="0"/>
              <a:t>+</a:t>
            </a:r>
            <a:r>
              <a:rPr lang="en-US" dirty="0"/>
              <a:t> population</a:t>
            </a:r>
          </a:p>
          <a:p>
            <a:r>
              <a:rPr lang="en-US" dirty="0"/>
              <a:t>Investigate variability between donors in mean coverage plots and Homer analyses</a:t>
            </a:r>
          </a:p>
        </p:txBody>
      </p:sp>
    </p:spTree>
    <p:extLst>
      <p:ext uri="{BB962C8B-B14F-4D97-AF65-F5344CB8AC3E}">
        <p14:creationId xmlns:p14="http://schemas.microsoft.com/office/powerpoint/2010/main" val="661975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49" y="4325382"/>
            <a:ext cx="9505951" cy="2548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1353800" cy="4623402"/>
          </a:xfrm>
        </p:spPr>
        <p:txBody>
          <a:bodyPr numCol="2">
            <a:normAutofit/>
          </a:bodyPr>
          <a:lstStyle/>
          <a:p>
            <a:r>
              <a:rPr lang="en-US" b="1" dirty="0"/>
              <a:t>Peter Linsley</a:t>
            </a:r>
          </a:p>
          <a:p>
            <a:r>
              <a:rPr lang="en-US" dirty="0"/>
              <a:t>Long lab</a:t>
            </a:r>
          </a:p>
          <a:p>
            <a:pPr lvl="1"/>
            <a:r>
              <a:rPr lang="en-US" dirty="0"/>
              <a:t>Josh Centore</a:t>
            </a:r>
          </a:p>
          <a:p>
            <a:pPr lvl="1"/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  <a:p>
            <a:pPr lvl="1"/>
            <a:r>
              <a:rPr lang="en-US" dirty="0"/>
              <a:t>Alice Long</a:t>
            </a:r>
          </a:p>
          <a:p>
            <a:r>
              <a:rPr lang="en-US" dirty="0"/>
              <a:t>Genomics core</a:t>
            </a:r>
          </a:p>
          <a:p>
            <a:r>
              <a:rPr lang="en-US" dirty="0"/>
              <a:t>Software team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Bioinformatics group</a:t>
            </a:r>
          </a:p>
          <a:p>
            <a:pPr lvl="1"/>
            <a:r>
              <a:rPr lang="en-US" dirty="0"/>
              <a:t>Erin Witkop</a:t>
            </a:r>
          </a:p>
          <a:p>
            <a:pPr lvl="1"/>
            <a:r>
              <a:rPr lang="en-US" dirty="0"/>
              <a:t>Stephan </a:t>
            </a:r>
            <a:r>
              <a:rPr lang="en-US" dirty="0" err="1"/>
              <a:t>Pribitzer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  <a:p>
            <a:r>
              <a:rPr lang="en-US" dirty="0"/>
              <a:t>Patient donors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69013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populations are heterogeneous, overlapping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0178E-96F0-9154-A6B2-8617660D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09" y="1642063"/>
            <a:ext cx="6924907" cy="5095170"/>
          </a:xfrm>
          <a:prstGeom prst="rect">
            <a:avLst/>
          </a:prstGeom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1EAB5664-6828-8D7D-8E6D-D7130EBF6FB8}"/>
              </a:ext>
            </a:extLst>
          </p:cNvPr>
          <p:cNvSpPr txBox="1"/>
          <p:nvPr/>
        </p:nvSpPr>
        <p:spPr>
          <a:xfrm>
            <a:off x="9284726" y="5619511"/>
            <a:ext cx="2479675" cy="111772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1. Heterogeneity of DP exhausted cells. 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Shown are flow cytometry data from CD8+ T cells in the TN-10 study</a:t>
            </a: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Arrows indicate populations used to stratify patients in Figure 2.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53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P452 QC comparable to that of P576-1 but does have more 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39B67-AEA4-F6A7-9AF7-EE84C83D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93" y="1814225"/>
            <a:ext cx="8092966" cy="50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5B2C-F922-D7C0-90E7-0FD19AC0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1" y="1628224"/>
            <a:ext cx="5514164" cy="5010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2A65-E49D-582C-6345-C0BAE78E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41" y="609599"/>
            <a:ext cx="10182179" cy="1375317"/>
          </a:xfrm>
        </p:spPr>
        <p:txBody>
          <a:bodyPr>
            <a:noAutofit/>
          </a:bodyPr>
          <a:lstStyle/>
          <a:p>
            <a:r>
              <a:rPr lang="en-US" dirty="0">
                <a:cs typeface="Arial" panose="020B0604020202020204" pitchFamily="34" charset="0"/>
              </a:rPr>
              <a:t>T cell exhaustion results from chronic antigen stimulation, inability to fully clear antigen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68950-DD33-7FFC-E8F2-D3FC322216DD}"/>
              </a:ext>
            </a:extLst>
          </p:cNvPr>
          <p:cNvSpPr txBox="1"/>
          <p:nvPr/>
        </p:nvSpPr>
        <p:spPr>
          <a:xfrm>
            <a:off x="1245134" y="6488668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Wherry &amp; </a:t>
            </a:r>
            <a:r>
              <a:rPr lang="en-US" dirty="0" err="1">
                <a:cs typeface="Arial" panose="020B0604020202020204" pitchFamily="34" charset="0"/>
              </a:rPr>
              <a:t>Kurachi</a:t>
            </a:r>
            <a:r>
              <a:rPr lang="en-US" dirty="0">
                <a:cs typeface="Arial" panose="020B0604020202020204" pitchFamily="34" charset="0"/>
              </a:rPr>
              <a:t>. Nat Reviews Immunol. 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66A38-FBCC-5C5C-2BB2-0462F3A066E4}"/>
              </a:ext>
            </a:extLst>
          </p:cNvPr>
          <p:cNvSpPr txBox="1"/>
          <p:nvPr/>
        </p:nvSpPr>
        <p:spPr>
          <a:xfrm>
            <a:off x="6641871" y="2566228"/>
            <a:ext cx="551416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Specific TFs (EOMES, TOX) expressed as well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Epigenetic changes</a:t>
            </a:r>
          </a:p>
        </p:txBody>
      </p:sp>
    </p:spTree>
    <p:extLst>
      <p:ext uri="{BB962C8B-B14F-4D97-AF65-F5344CB8AC3E}">
        <p14:creationId xmlns:p14="http://schemas.microsoft.com/office/powerpoint/2010/main" val="239034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Alignment passes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3355B-85F6-AA26-97F8-47E8F1A2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80" y="1930609"/>
            <a:ext cx="8174474" cy="49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71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counts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BC572-C4BC-D6DD-6FB6-7AF91C5B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599"/>
            <a:ext cx="6132112" cy="3747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A7245-061A-3025-DBD2-0585103D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2" y="2133600"/>
            <a:ext cx="6059888" cy="37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3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widths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73D64-C1DD-F5D6-242D-FE79A786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754"/>
            <a:ext cx="5964537" cy="3788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1A360-825A-6E16-104C-C97DB53F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54" y="2333754"/>
            <a:ext cx="6235820" cy="37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6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Fraction of reads in peaks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A46061-95C1-8C69-64AC-32A1CFE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9" y="1755379"/>
            <a:ext cx="8363607" cy="51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1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Percent of reads mapping to mitochondrial genome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5B7A-EDDB-8E3A-B17A-D8B3C063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94" y="1508580"/>
            <a:ext cx="8862849" cy="5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6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 fontScale="90000"/>
          </a:bodyPr>
          <a:lstStyle/>
          <a:p>
            <a:r>
              <a:rPr lang="en-US" dirty="0"/>
              <a:t>As expected, </a:t>
            </a:r>
            <a:r>
              <a:rPr lang="en-US" dirty="0" err="1"/>
              <a:t>FRiPs</a:t>
            </a:r>
            <a:r>
              <a:rPr lang="en-US" dirty="0"/>
              <a:t> are higher after merging alignment and peak files; peak counts are still lower than expected (still similar to P452)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3CB1A-E3DF-65F8-738C-66247AB4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2" y="2081048"/>
            <a:ext cx="5218345" cy="458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0D875-4182-6F85-4CF0-E48B26DC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63" y="2081048"/>
            <a:ext cx="6726620" cy="42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9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1E43F-5B62-A2CC-2E40-9C3C540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08" y="1482663"/>
            <a:ext cx="6078378" cy="5375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also cluster together away from DN in P452, timepoint does not drive clustering here</a:t>
            </a:r>
          </a:p>
        </p:txBody>
      </p:sp>
    </p:spTree>
    <p:extLst>
      <p:ext uri="{BB962C8B-B14F-4D97-AF65-F5344CB8AC3E}">
        <p14:creationId xmlns:p14="http://schemas.microsoft.com/office/powerpoint/2010/main" val="4017565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Distance from peaks to nearest gene, promoter varies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628"/>
            <a:ext cx="6147649" cy="3338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7200F-E46A-9853-07C3-9444FFBE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468" y="2537748"/>
            <a:ext cx="6240780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3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B750B-B77F-4108-A38D-27AEB828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172" y="2611890"/>
            <a:ext cx="4106967" cy="3183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59499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of similar analyses across multiple DPs vs. DN comparisons all observing fewer double overlaps than expected</a:t>
            </a:r>
            <a:endParaRPr lang="en-US" baseline="30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DD0DAE-D477-8684-A4D0-9B805A696FDD}"/>
              </a:ext>
            </a:extLst>
          </p:cNvPr>
          <p:cNvSpPr txBox="1"/>
          <p:nvPr/>
        </p:nvSpPr>
        <p:spPr>
          <a:xfrm>
            <a:off x="200505" y="2386584"/>
            <a:ext cx="27863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Takeaways:</a:t>
            </a:r>
          </a:p>
          <a:p>
            <a:r>
              <a:rPr lang="en-US" dirty="0"/>
              <a:t>1) </a:t>
            </a:r>
            <a:r>
              <a:rPr lang="en-US" dirty="0" err="1"/>
              <a:t>Uniques</a:t>
            </a:r>
            <a:r>
              <a:rPr lang="en-US" dirty="0"/>
              <a:t>: generally O &gt; E</a:t>
            </a:r>
          </a:p>
          <a:p>
            <a:pPr marL="342900" indent="-342900">
              <a:buAutoNum type="alphaLcParenR"/>
            </a:pPr>
            <a:r>
              <a:rPr lang="en-US" dirty="0"/>
              <a:t>peak gene/promoter annotation matters</a:t>
            </a:r>
          </a:p>
          <a:p>
            <a:pPr marL="342900" indent="-342900">
              <a:buAutoNum type="alphaLcParenR"/>
            </a:pPr>
            <a:r>
              <a:rPr lang="en-US" dirty="0"/>
              <a:t>Perhaps PD-1</a:t>
            </a:r>
            <a:r>
              <a:rPr lang="en-US" baseline="30000" dirty="0"/>
              <a:t>+</a:t>
            </a:r>
            <a:r>
              <a:rPr lang="en-US" dirty="0"/>
              <a:t> and CD57</a:t>
            </a:r>
            <a:r>
              <a:rPr lang="en-US" baseline="30000" dirty="0"/>
              <a:t>+</a:t>
            </a:r>
            <a:r>
              <a:rPr lang="en-US" dirty="0"/>
              <a:t> having less than expected unique peaks’ promoters could imply DP CD127</a:t>
            </a:r>
            <a:r>
              <a:rPr lang="en-US" baseline="30000" dirty="0"/>
              <a:t>+</a:t>
            </a:r>
            <a:r>
              <a:rPr lang="en-US" dirty="0"/>
              <a:t> ”diverged” vs. DN by this metric</a:t>
            </a:r>
          </a:p>
          <a:p>
            <a:endParaRPr lang="en-US" dirty="0"/>
          </a:p>
          <a:p>
            <a:r>
              <a:rPr lang="en-US" dirty="0"/>
              <a:t>2) Double overlaps: O &lt; E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3) Triple overlaps: generally O &gt; 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7C443-973B-8634-9ED5-F630226E81C1}"/>
              </a:ext>
            </a:extLst>
          </p:cNvPr>
          <p:cNvGrpSpPr/>
          <p:nvPr/>
        </p:nvGrpSpPr>
        <p:grpSpPr>
          <a:xfrm>
            <a:off x="2955118" y="1182143"/>
            <a:ext cx="4956709" cy="5675857"/>
            <a:chOff x="2955118" y="1182143"/>
            <a:chExt cx="4956709" cy="56758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A6CDFC-DC99-841A-B099-56AB86A1A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5118" y="1182143"/>
              <a:ext cx="4956709" cy="567585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F20D56-8B2F-92EA-5FA6-BB279EFA1C9B}"/>
                </a:ext>
              </a:extLst>
            </p:cNvPr>
            <p:cNvSpPr/>
            <p:nvPr/>
          </p:nvSpPr>
          <p:spPr>
            <a:xfrm>
              <a:off x="3778250" y="1419814"/>
              <a:ext cx="135647" cy="5425486"/>
            </a:xfrm>
            <a:prstGeom prst="rect">
              <a:avLst/>
            </a:prstGeom>
            <a:solidFill>
              <a:srgbClr val="F5F9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680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As expected, KLRG1 and TIGIT genes (slightly) more accessible in DP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32724-8568-B2DC-FFDC-A598A72A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916"/>
            <a:ext cx="9665933" cy="5041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277BB-32E0-08A8-8145-BF6C1F65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5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dirty="0"/>
              <a:t>Levels of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are a biomarker in 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82" y="1970050"/>
            <a:ext cx="3996126" cy="45831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(partial) T</a:t>
            </a:r>
            <a:r>
              <a:rPr lang="en-US" baseline="-25000" dirty="0"/>
              <a:t>ex</a:t>
            </a:r>
            <a:r>
              <a:rPr lang="en-US" dirty="0"/>
              <a:t> (TIGIT</a:t>
            </a:r>
            <a:r>
              <a:rPr lang="en-US" baseline="30000" dirty="0"/>
              <a:t>+</a:t>
            </a:r>
            <a:r>
              <a:rPr lang="en-US" dirty="0"/>
              <a:t> KLRG1</a:t>
            </a:r>
            <a:r>
              <a:rPr lang="en-US" baseline="30000" dirty="0"/>
              <a:t>+</a:t>
            </a:r>
            <a:r>
              <a:rPr lang="en-US" dirty="0"/>
              <a:t>) CD8s associated with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slower progression to T1D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beneficial response to therapy (teplizumab/alefacept) and in at risk for and new onset T1D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Phenotype of islet-reactive CD8s is more so T</a:t>
            </a:r>
            <a:r>
              <a:rPr lang="en-US" baseline="-25000" dirty="0"/>
              <a:t>eff</a:t>
            </a:r>
            <a:r>
              <a:rPr lang="en-US" dirty="0"/>
              <a:t>, less so T</a:t>
            </a:r>
            <a:r>
              <a:rPr lang="en-US" baseline="-25000" dirty="0"/>
              <a:t>ex</a:t>
            </a:r>
          </a:p>
          <a:p>
            <a:pPr marL="514350" indent="-514350">
              <a:buFont typeface="+mj-lt"/>
              <a:buAutoNum type="arabicPeriod"/>
            </a:pPr>
            <a:endParaRPr lang="en-US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CD8s associated with worse outcome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B1B1FEE6-A8EE-B1EC-D722-53335D423FC1}"/>
              </a:ext>
            </a:extLst>
          </p:cNvPr>
          <p:cNvSpPr txBox="1"/>
          <p:nvPr/>
        </p:nvSpPr>
        <p:spPr>
          <a:xfrm>
            <a:off x="4919241" y="5015308"/>
            <a:ext cx="7177291" cy="86463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2. Individuals with high levels of different </a:t>
            </a:r>
            <a:r>
              <a:rPr lang="en-US" sz="1100" b="1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vary in their clinical outcomes after teplizumab treatment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We stratified teplizumab- treated (Active) subjects from the TN-10 study having high (above third quartile) or low (below third quartile) levels of the indicated </a:t>
            </a:r>
            <a:r>
              <a:rPr lang="en-US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at 3 months post-treatment. We then used Kaplan-Meier survival analysis to compare time to T1D progression for these groups. As a negative control, we used as placebo- treated subjects.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0BA95-EE9D-DA79-AB97-2BBC2FB5C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41" y="2182251"/>
            <a:ext cx="7177291" cy="28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6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49169-7652-2695-D558-67AE4768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6474"/>
            <a:ext cx="12192000" cy="4016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Among sorting genes, only CD127 more accessible in its sorts (and DN)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EB94D-D56B-F110-AED5-B8702B65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89A8F0-FDCE-EFCF-C06A-F9D284AEF122}"/>
              </a:ext>
            </a:extLst>
          </p:cNvPr>
          <p:cNvSpPr/>
          <p:nvPr/>
        </p:nvSpPr>
        <p:spPr>
          <a:xfrm>
            <a:off x="1018233" y="1846474"/>
            <a:ext cx="1134082" cy="255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B3GAT1</a:t>
            </a:r>
          </a:p>
        </p:txBody>
      </p:sp>
    </p:spTree>
    <p:extLst>
      <p:ext uri="{BB962C8B-B14F-4D97-AF65-F5344CB8AC3E}">
        <p14:creationId xmlns:p14="http://schemas.microsoft.com/office/powerpoint/2010/main" val="1032532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Exhaustion genes similarly accessible across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B2DC-179D-A553-C8BE-BB2FE769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766"/>
            <a:ext cx="12192000" cy="4012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96668-D78E-022D-CAF9-90EF6A423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42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1967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peaks’ genes more accessible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7947-C923-7D61-DD43-83D4416F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5" y="0"/>
            <a:ext cx="68718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9729-831A-F827-8101-E4BC62F2FC7B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4009571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32411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Peaks near KIR2DL3 and NCR1 more accessible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1522A-A4F7-70BC-77CF-B62768DB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29" y="1929"/>
            <a:ext cx="6856071" cy="6856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E2889-0779-3E81-67B8-4CD1AEF25BCF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DF5BF-A22A-F230-B42A-330EDB04A7C8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345342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2546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Peaks near KIR2DL3 and NCR1 also more accessible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82CEC-5277-C726-23DC-FC7BB95F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94" y="0"/>
            <a:ext cx="68927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5E72-905C-AB22-1EB1-B2CE5FA5EFE9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4059181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8C9B36-B990-1CB8-C7AF-DD1F03AC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56" y="1"/>
            <a:ext cx="8036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5778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1529681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6326276" cy="1325563"/>
          </a:xfrm>
        </p:spPr>
        <p:txBody>
          <a:bodyPr>
            <a:normAutofit/>
          </a:bodyPr>
          <a:lstStyle/>
          <a:p>
            <a:r>
              <a:rPr lang="en-US" dirty="0"/>
              <a:t>Central IFNG cluster in peaks’ genes up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97751-BE9F-ABC5-B806-F32E7652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1" y="0"/>
            <a:ext cx="4886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45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3FF1B-42BA-444C-5DC1-CCF21750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87" y="0"/>
            <a:ext cx="68758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257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2060458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CB6BD-BEB3-5CEC-B6B5-24896A95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85" y="8939"/>
            <a:ext cx="8745415" cy="6849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2939982" cy="2330345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 PPI of peaks’ genes up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  <a:r>
              <a:rPr lang="en-US" dirty="0"/>
              <a:t> here as in Erin’s analyses</a:t>
            </a:r>
          </a:p>
        </p:txBody>
      </p:sp>
    </p:spTree>
    <p:extLst>
      <p:ext uri="{BB962C8B-B14F-4D97-AF65-F5344CB8AC3E}">
        <p14:creationId xmlns:p14="http://schemas.microsoft.com/office/powerpoint/2010/main" val="1602324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695313-436A-E096-29FE-B97DE651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26" y="0"/>
            <a:ext cx="73406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492263" cy="2330345"/>
          </a:xfrm>
        </p:spPr>
        <p:txBody>
          <a:bodyPr>
            <a:normAutofit/>
          </a:bodyPr>
          <a:lstStyle/>
          <a:p>
            <a:r>
              <a:rPr lang="en-US" dirty="0"/>
              <a:t>PPI of peaks’ genes up in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5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35836B-2FCD-26C8-1712-9CEC91C1E326}"/>
              </a:ext>
            </a:extLst>
          </p:cNvPr>
          <p:cNvSpPr txBox="1"/>
          <p:nvPr/>
        </p:nvSpPr>
        <p:spPr>
          <a:xfrm>
            <a:off x="383127" y="1871791"/>
            <a:ext cx="656589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Do the epigenetic profiles of responders and non-responders to teplizumab differ?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How do the different cell populations’ epigenetic profiles differ?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200" dirty="0"/>
              <a:t>are PD-1</a:t>
            </a:r>
            <a:r>
              <a:rPr lang="en-US" sz="2200" baseline="30000" dirty="0"/>
              <a:t>+</a:t>
            </a:r>
            <a:r>
              <a:rPr lang="en-US" sz="2200" dirty="0"/>
              <a:t> and CD57</a:t>
            </a:r>
            <a:r>
              <a:rPr lang="en-US" sz="2200" baseline="30000" dirty="0"/>
              <a:t>+</a:t>
            </a:r>
            <a:r>
              <a:rPr lang="en-US" sz="2200" dirty="0"/>
              <a:t> T</a:t>
            </a:r>
            <a:r>
              <a:rPr lang="en-US" sz="2200" baseline="-25000" dirty="0"/>
              <a:t>ex</a:t>
            </a:r>
            <a:r>
              <a:rPr lang="en-US" sz="2200" dirty="0"/>
              <a:t> epigenetically exhausted yet distinct here in teplizumab-treated subjects as observed with alefacept in TIDAL (Witkop, </a:t>
            </a:r>
            <a:r>
              <a:rPr lang="en-US" sz="2200" i="1" dirty="0" err="1"/>
              <a:t>Commun</a:t>
            </a:r>
            <a:r>
              <a:rPr lang="en-US" sz="2200" i="1" dirty="0"/>
              <a:t> Biol</a:t>
            </a:r>
            <a:r>
              <a:rPr lang="en-US" sz="2200" dirty="0"/>
              <a:t>)?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What insights can we gain into CD8 TEM differentiation paths?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100" dirty="0"/>
              <a:t>Central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D1E4-4FAD-1F0A-27D0-038165520744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6E45C-5EC5-A787-56AD-7F191A360A16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9C42F-B63B-19B3-2004-99E779351794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0148B-72A0-CF32-E7D3-4374FF3EBB92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522A99-FBA2-C4AF-9468-8E8C54986574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A7BF2-592A-DC86-D985-C55A98A3C4D1}"/>
              </a:ext>
            </a:extLst>
          </p:cNvPr>
          <p:cNvSpPr txBox="1"/>
          <p:nvPr/>
        </p:nvSpPr>
        <p:spPr>
          <a:xfrm>
            <a:off x="8023690" y="1762981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CD8 TEM differentiation models</a:t>
            </a:r>
          </a:p>
        </p:txBody>
      </p:sp>
    </p:spTree>
    <p:extLst>
      <p:ext uri="{BB962C8B-B14F-4D97-AF65-F5344CB8AC3E}">
        <p14:creationId xmlns:p14="http://schemas.microsoft.com/office/powerpoint/2010/main" val="1311606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90B228-EB29-2EF8-E3EA-D6439315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88" y="1652214"/>
            <a:ext cx="8237570" cy="5220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 motifs enriched in DARs from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C0C044-0838-B5B5-F6F3-31BA8DB61C16}"/>
              </a:ext>
            </a:extLst>
          </p:cNvPr>
          <p:cNvSpPr/>
          <p:nvPr/>
        </p:nvSpPr>
        <p:spPr>
          <a:xfrm>
            <a:off x="8680577" y="3295843"/>
            <a:ext cx="1005840" cy="283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6660A-CAFD-E0A4-C11A-639F57A994FD}"/>
              </a:ext>
            </a:extLst>
          </p:cNvPr>
          <p:cNvSpPr txBox="1"/>
          <p:nvPr/>
        </p:nvSpPr>
        <p:spPr>
          <a:xfrm>
            <a:off x="8669883" y="3326815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 motifs up in DARs in…</a:t>
            </a:r>
          </a:p>
        </p:txBody>
      </p:sp>
    </p:spTree>
    <p:extLst>
      <p:ext uri="{BB962C8B-B14F-4D97-AF65-F5344CB8AC3E}">
        <p14:creationId xmlns:p14="http://schemas.microsoft.com/office/powerpoint/2010/main" val="1827781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4F011F-8A9E-47D5-4126-665AEB87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22" y="1645891"/>
            <a:ext cx="8055078" cy="521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 motifs enriched in DARs from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3B3192-7187-5FE6-D8AC-36DB8C2D4188}"/>
              </a:ext>
            </a:extLst>
          </p:cNvPr>
          <p:cNvSpPr/>
          <p:nvPr/>
        </p:nvSpPr>
        <p:spPr>
          <a:xfrm>
            <a:off x="8180957" y="3314697"/>
            <a:ext cx="1005840" cy="283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22EF3-2E88-6FD2-4A6D-48696C8F8102}"/>
              </a:ext>
            </a:extLst>
          </p:cNvPr>
          <p:cNvSpPr txBox="1"/>
          <p:nvPr/>
        </p:nvSpPr>
        <p:spPr>
          <a:xfrm>
            <a:off x="8170263" y="3345669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 motifs up in DARs in…</a:t>
            </a:r>
          </a:p>
        </p:txBody>
      </p:sp>
    </p:spTree>
    <p:extLst>
      <p:ext uri="{BB962C8B-B14F-4D97-AF65-F5344CB8AC3E}">
        <p14:creationId xmlns:p14="http://schemas.microsoft.com/office/powerpoint/2010/main" val="122257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Different differentiation models have therapeutic implications for effects of blocking CD127</a:t>
            </a:r>
            <a:r>
              <a:rPr lang="en-US" sz="3200" baseline="30000" dirty="0"/>
              <a:t>+</a:t>
            </a:r>
            <a:r>
              <a:rPr lang="en-US" sz="3200" dirty="0"/>
              <a:t> lineage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E2E8E-0BC3-6236-E9D6-8B3441EED1BC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F39D3-6AF2-9E12-BBCC-B8F4BB78C83B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1ADEE-6672-09BB-307E-20497A70F96C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8BB7A-6635-B296-4CBD-925B7CA382EC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746B-FE7B-0309-CC71-4C6F697D230B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53B51-F901-3064-592A-0200AF5296D7}"/>
              </a:ext>
            </a:extLst>
          </p:cNvPr>
          <p:cNvSpPr txBox="1"/>
          <p:nvPr/>
        </p:nvSpPr>
        <p:spPr>
          <a:xfrm>
            <a:off x="9536201" y="2867024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37D2-4ECD-C60D-EBC4-AEDD96920514}"/>
              </a:ext>
            </a:extLst>
          </p:cNvPr>
          <p:cNvSpPr txBox="1"/>
          <p:nvPr/>
        </p:nvSpPr>
        <p:spPr>
          <a:xfrm>
            <a:off x="8987462" y="5464205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8B408-8047-61CB-DC57-99A8B8D0921F}"/>
              </a:ext>
            </a:extLst>
          </p:cNvPr>
          <p:cNvSpPr txBox="1"/>
          <p:nvPr/>
        </p:nvSpPr>
        <p:spPr>
          <a:xfrm>
            <a:off x="8023690" y="1762981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CD8 TEM differentiation models</a:t>
            </a:r>
          </a:p>
        </p:txBody>
      </p:sp>
    </p:spTree>
    <p:extLst>
      <p:ext uri="{BB962C8B-B14F-4D97-AF65-F5344CB8AC3E}">
        <p14:creationId xmlns:p14="http://schemas.microsoft.com/office/powerpoint/2010/main" val="3879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7DDF0E-4956-2060-4FB5-43EB63260975}"/>
              </a:ext>
            </a:extLst>
          </p:cNvPr>
          <p:cNvSpPr txBox="1">
            <a:spLocks noChangeAspect="1"/>
          </p:cNvSpPr>
          <p:nvPr/>
        </p:nvSpPr>
        <p:spPr>
          <a:xfrm>
            <a:off x="2992472" y="2439339"/>
            <a:ext cx="423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Sort 6 responders, TIGIT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KLRG1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high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A31FF8-2E36-0321-9CB3-93CBB5FA7709}"/>
              </a:ext>
            </a:extLst>
          </p:cNvPr>
          <p:cNvCxnSpPr>
            <a:cxnSpLocks noChangeAspect="1"/>
          </p:cNvCxnSpPr>
          <p:nvPr/>
        </p:nvCxnSpPr>
        <p:spPr>
          <a:xfrm>
            <a:off x="3089522" y="2849291"/>
            <a:ext cx="4037138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F11BB4-8C7E-CA93-7554-ED0DC4BC70F1}"/>
              </a:ext>
            </a:extLst>
          </p:cNvPr>
          <p:cNvSpPr txBox="1">
            <a:spLocks noChangeAspect="1"/>
          </p:cNvSpPr>
          <p:nvPr/>
        </p:nvSpPr>
        <p:spPr>
          <a:xfrm>
            <a:off x="3089522" y="2926310"/>
            <a:ext cx="40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Sort 4 non-responders, TIGIT</a:t>
            </a:r>
            <a:r>
              <a:rPr lang="en-US" baseline="30000" dirty="0">
                <a:solidFill>
                  <a:srgbClr val="7030A0"/>
                </a:solidFill>
              </a:rPr>
              <a:t>+</a:t>
            </a:r>
            <a:r>
              <a:rPr lang="en-US" dirty="0">
                <a:solidFill>
                  <a:srgbClr val="7030A0"/>
                </a:solidFill>
              </a:rPr>
              <a:t>KLRG1</a:t>
            </a:r>
            <a:r>
              <a:rPr lang="en-US" baseline="30000" dirty="0">
                <a:solidFill>
                  <a:srgbClr val="7030A0"/>
                </a:solidFill>
              </a:rPr>
              <a:t>+</a:t>
            </a:r>
            <a:r>
              <a:rPr lang="en-US" dirty="0">
                <a:solidFill>
                  <a:srgbClr val="7030A0"/>
                </a:solidFill>
              </a:rPr>
              <a:t> low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21A13D-44C0-DFCD-403F-CEBA2A08E4CC}"/>
              </a:ext>
            </a:extLst>
          </p:cNvPr>
          <p:cNvSpPr txBox="1"/>
          <p:nvPr/>
        </p:nvSpPr>
        <p:spPr>
          <a:xfrm>
            <a:off x="244881" y="2536480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AbATE</a:t>
            </a:r>
            <a:r>
              <a:rPr lang="en-US" dirty="0"/>
              <a:t> (teplizumab) subjects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15A10E-9590-63D2-342A-D14A6839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ATACseq</a:t>
            </a:r>
            <a:r>
              <a:rPr lang="en-US" sz="3600" dirty="0"/>
              <a:t> from subpopulations of non-naïve CD8s from responders &amp; non-responders to teplizumab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4A5FC5-7B8F-E7F5-2943-44AFB6D44775}"/>
              </a:ext>
            </a:extLst>
          </p:cNvPr>
          <p:cNvGrpSpPr/>
          <p:nvPr/>
        </p:nvGrpSpPr>
        <p:grpSpPr>
          <a:xfrm>
            <a:off x="6933529" y="2439339"/>
            <a:ext cx="5630100" cy="3352408"/>
            <a:chOff x="5323138" y="999946"/>
            <a:chExt cx="5630100" cy="3352408"/>
          </a:xfrm>
        </p:grpSpPr>
        <p:pic>
          <p:nvPicPr>
            <p:cNvPr id="23" name="Picture 22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B038A01D-9EFA-02D1-B84F-9BE3F848E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07" t="36459" r="10029" b="5185"/>
            <a:stretch/>
          </p:blipFill>
          <p:spPr>
            <a:xfrm>
              <a:off x="6065697" y="1490619"/>
              <a:ext cx="3098588" cy="263324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42B8D0-1B37-5CCF-F21E-193B873E6607}"/>
                </a:ext>
              </a:extLst>
            </p:cNvPr>
            <p:cNvSpPr/>
            <p:nvPr/>
          </p:nvSpPr>
          <p:spPr>
            <a:xfrm>
              <a:off x="9060038" y="2712981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9C3638-7A46-82AE-E1F8-978D999941D6}"/>
                </a:ext>
              </a:extLst>
            </p:cNvPr>
            <p:cNvSpPr/>
            <p:nvPr/>
          </p:nvSpPr>
          <p:spPr>
            <a:xfrm>
              <a:off x="9101970" y="1557563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2066C6-3779-765C-AEA8-9DEDD660E927}"/>
                </a:ext>
              </a:extLst>
            </p:cNvPr>
            <p:cNvSpPr/>
            <p:nvPr/>
          </p:nvSpPr>
          <p:spPr>
            <a:xfrm>
              <a:off x="7380989" y="2720951"/>
              <a:ext cx="766973" cy="3319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04A3F7-0EB6-8C38-F0D0-36BF65A8F551}"/>
                </a:ext>
              </a:extLst>
            </p:cNvPr>
            <p:cNvSpPr/>
            <p:nvPr/>
          </p:nvSpPr>
          <p:spPr>
            <a:xfrm>
              <a:off x="7233258" y="1804350"/>
              <a:ext cx="914704" cy="2669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48D8B-2162-28F5-021C-4DC377685DE7}"/>
                </a:ext>
              </a:extLst>
            </p:cNvPr>
            <p:cNvSpPr txBox="1"/>
            <p:nvPr/>
          </p:nvSpPr>
          <p:spPr>
            <a:xfrm>
              <a:off x="6116391" y="1486850"/>
              <a:ext cx="29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TIGIT</a:t>
              </a:r>
              <a:r>
                <a:rPr lang="en-US" baseline="30000" dirty="0"/>
                <a:t>+</a:t>
              </a:r>
            </a:p>
            <a:p>
              <a:pPr algn="ctr"/>
              <a:r>
                <a:rPr lang="en-US" dirty="0"/>
                <a:t>KLRG1</a:t>
              </a:r>
              <a:r>
                <a:rPr lang="en-US" baseline="30000" dirty="0"/>
                <a:t>+</a:t>
              </a:r>
              <a:r>
                <a:rPr lang="en-US" dirty="0"/>
                <a:t> (DP)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06B80-647F-D677-E37C-27660A591790}"/>
                </a:ext>
              </a:extLst>
            </p:cNvPr>
            <p:cNvSpPr/>
            <p:nvPr/>
          </p:nvSpPr>
          <p:spPr>
            <a:xfrm>
              <a:off x="6254456" y="2167462"/>
              <a:ext cx="587267" cy="1678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0F6BCA-58B3-F4E3-5BB9-1B419610C0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162638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CD57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16B859-913C-B79F-BB67-ECAEE73B57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2759081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2F841-1546-3064-3A7A-93CF803AE6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51525" y="217231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PD1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9860C3-8B0C-19A7-3B76-13163EBAEC6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99338" y="999946"/>
              <a:ext cx="4307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bulk ATAC-seq of 5 populations (bolded)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C6EF8-B18A-2633-2BC6-717A1988EFC2}"/>
                </a:ext>
              </a:extLst>
            </p:cNvPr>
            <p:cNvSpPr/>
            <p:nvPr/>
          </p:nvSpPr>
          <p:spPr>
            <a:xfrm>
              <a:off x="5753547" y="1387443"/>
              <a:ext cx="4604891" cy="2964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FBE263-5181-D095-1315-0E5765817043}"/>
                </a:ext>
              </a:extLst>
            </p:cNvPr>
            <p:cNvCxnSpPr/>
            <p:nvPr/>
          </p:nvCxnSpPr>
          <p:spPr>
            <a:xfrm>
              <a:off x="6613931" y="3248460"/>
              <a:ext cx="227792" cy="43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2796CF-68AA-E0C2-2A4D-AF01A0EFEFC6}"/>
                </a:ext>
              </a:extLst>
            </p:cNvPr>
            <p:cNvSpPr/>
            <p:nvPr/>
          </p:nvSpPr>
          <p:spPr>
            <a:xfrm>
              <a:off x="8070717" y="3263347"/>
              <a:ext cx="1158905" cy="860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A9528-3E43-27E0-A533-F249C8A2B6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82834" y="3680361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non-exhausted (not DP)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26B731-89F4-9C26-C3EE-FFD4984889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44453" y="3379259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TIGIT</a:t>
              </a:r>
              <a:r>
                <a:rPr lang="en-US" b="1" baseline="30000" dirty="0"/>
                <a:t>-</a:t>
              </a:r>
              <a:r>
                <a:rPr lang="en-US" b="1" dirty="0"/>
                <a:t>KLRG1</a:t>
              </a:r>
              <a:r>
                <a:rPr lang="en-US" b="1" baseline="30000" dirty="0"/>
                <a:t>-</a:t>
              </a:r>
              <a:r>
                <a:rPr lang="en-US" b="1" dirty="0"/>
                <a:t> (DN)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A97EB9-139A-505E-39EE-D3EB712119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23138" y="1862325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non-naive</a:t>
              </a:r>
            </a:p>
            <a:p>
              <a:pPr algn="ctr"/>
              <a:r>
                <a:rPr lang="en-US" dirty="0"/>
                <a:t>CD8s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C90EF94-9761-F79C-50F6-5F0A3D1A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56" y="3257783"/>
            <a:ext cx="2253986" cy="3578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002299-9413-3E82-D8D4-4B6CA96CF91F}"/>
              </a:ext>
            </a:extLst>
          </p:cNvPr>
          <p:cNvSpPr txBox="1"/>
          <p:nvPr/>
        </p:nvSpPr>
        <p:spPr>
          <a:xfrm>
            <a:off x="341596" y="5987276"/>
            <a:ext cx="27958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Responders: &lt; 40% decline in C-</a:t>
            </a:r>
          </a:p>
          <a:p>
            <a:r>
              <a:rPr lang="en-US" sz="1500" dirty="0"/>
              <a:t>peptide AUC in two years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48B7CF-8299-66D3-F1F6-C67BC55836A0}"/>
              </a:ext>
            </a:extLst>
          </p:cNvPr>
          <p:cNvGrpSpPr/>
          <p:nvPr/>
        </p:nvGrpSpPr>
        <p:grpSpPr>
          <a:xfrm>
            <a:off x="84217" y="2903129"/>
            <a:ext cx="2997200" cy="2968625"/>
            <a:chOff x="84217" y="2903129"/>
            <a:chExt cx="2997200" cy="2968625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9AB5784B-9900-77CB-CED4-932B9ACADD8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6268175"/>
                </p:ext>
              </p:extLst>
            </p:nvPr>
          </p:nvGraphicFramePr>
          <p:xfrm>
            <a:off x="84217" y="2903129"/>
            <a:ext cx="2997200" cy="296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10" r:id="rId5" imgW="2997410" imgH="2969309" progId="Prism10.Document">
                    <p:embed/>
                  </p:oleObj>
                </mc:Choice>
                <mc:Fallback>
                  <p:oleObj name="Prism 10" r:id="rId5" imgW="2997410" imgH="2969309" progId="Prism10.Document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9AB5784B-9900-77CB-CED4-932B9ACADD8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4217" y="2903129"/>
                          <a:ext cx="2997200" cy="2968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64AEA4-B2E9-3908-BC8E-6A7FB588426E}"/>
                </a:ext>
              </a:extLst>
            </p:cNvPr>
            <p:cNvSpPr/>
            <p:nvPr/>
          </p:nvSpPr>
          <p:spPr>
            <a:xfrm>
              <a:off x="1875684" y="4601437"/>
              <a:ext cx="314844" cy="43090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0A443C-F8BC-C355-95EE-5162D7CD8A0C}"/>
                </a:ext>
              </a:extLst>
            </p:cNvPr>
            <p:cNvSpPr/>
            <p:nvPr/>
          </p:nvSpPr>
          <p:spPr>
            <a:xfrm>
              <a:off x="2243174" y="3722324"/>
              <a:ext cx="314844" cy="4309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D2336E-645A-8C71-4FFC-60C62AEDEB8F}"/>
                </a:ext>
              </a:extLst>
            </p:cNvPr>
            <p:cNvSpPr/>
            <p:nvPr/>
          </p:nvSpPr>
          <p:spPr>
            <a:xfrm>
              <a:off x="650631" y="5563254"/>
              <a:ext cx="2215661" cy="2284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8A92B7-1994-8EFD-6EDE-FE9D524EE3CA}"/>
                </a:ext>
              </a:extLst>
            </p:cNvPr>
            <p:cNvSpPr txBox="1"/>
            <p:nvPr/>
          </p:nvSpPr>
          <p:spPr>
            <a:xfrm>
              <a:off x="384694" y="5468582"/>
              <a:ext cx="26129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Months post start of treatment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11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Fragment size distributions pass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87804-F849-3AF8-FF66-1D6451AA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6" y="1459168"/>
            <a:ext cx="8712598" cy="5398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140811-11AA-0B80-499C-91D8CD97C48C}"/>
              </a:ext>
            </a:extLst>
          </p:cNvPr>
          <p:cNvSpPr/>
          <p:nvPr/>
        </p:nvSpPr>
        <p:spPr>
          <a:xfrm>
            <a:off x="2338388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4B91F8-59A0-EF4A-3818-71D7BD750CD4}"/>
              </a:ext>
            </a:extLst>
          </p:cNvPr>
          <p:cNvSpPr/>
          <p:nvPr/>
        </p:nvSpPr>
        <p:spPr>
          <a:xfrm>
            <a:off x="3733805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86F80-2892-394A-655A-AE10106376EB}"/>
              </a:ext>
            </a:extLst>
          </p:cNvPr>
          <p:cNvSpPr/>
          <p:nvPr/>
        </p:nvSpPr>
        <p:spPr>
          <a:xfrm>
            <a:off x="5129222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30166D-D83A-FCAE-70E9-701C5F3C7961}"/>
              </a:ext>
            </a:extLst>
          </p:cNvPr>
          <p:cNvSpPr/>
          <p:nvPr/>
        </p:nvSpPr>
        <p:spPr>
          <a:xfrm>
            <a:off x="6525343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F3EBE-1C3C-ACD8-F98B-D29A16638C36}"/>
              </a:ext>
            </a:extLst>
          </p:cNvPr>
          <p:cNvSpPr/>
          <p:nvPr/>
        </p:nvSpPr>
        <p:spPr>
          <a:xfrm>
            <a:off x="8047047" y="1587044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325FBC-373E-393F-5B3B-ACF0A304F314}"/>
              </a:ext>
            </a:extLst>
          </p:cNvPr>
          <p:cNvSpPr/>
          <p:nvPr/>
        </p:nvSpPr>
        <p:spPr>
          <a:xfrm>
            <a:off x="2335213" y="4116268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AE926-9693-6925-95F4-91CF53FEC06B}"/>
              </a:ext>
            </a:extLst>
          </p:cNvPr>
          <p:cNvSpPr/>
          <p:nvPr/>
        </p:nvSpPr>
        <p:spPr>
          <a:xfrm>
            <a:off x="3730630" y="4116267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A9DCF-BC58-2491-2BD3-07DF867DFBBE}"/>
              </a:ext>
            </a:extLst>
          </p:cNvPr>
          <p:cNvSpPr/>
          <p:nvPr/>
        </p:nvSpPr>
        <p:spPr>
          <a:xfrm>
            <a:off x="5129222" y="4118191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3188D-1024-F201-1756-9265BA61002D}"/>
              </a:ext>
            </a:extLst>
          </p:cNvPr>
          <p:cNvSpPr/>
          <p:nvPr/>
        </p:nvSpPr>
        <p:spPr>
          <a:xfrm>
            <a:off x="6524639" y="4116266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ADD83-5C80-AE45-1DEF-F31FDFF169D4}"/>
              </a:ext>
            </a:extLst>
          </p:cNvPr>
          <p:cNvSpPr/>
          <p:nvPr/>
        </p:nvSpPr>
        <p:spPr>
          <a:xfrm>
            <a:off x="8047047" y="411626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4779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Enrichments over TSSs pass QC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2D87D-0782-87F0-783D-3ADD2B50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5" y="1506399"/>
            <a:ext cx="8458200" cy="5351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EE16B1-629E-B0CB-F70A-F671971232CB}"/>
              </a:ext>
            </a:extLst>
          </p:cNvPr>
          <p:cNvSpPr/>
          <p:nvPr/>
        </p:nvSpPr>
        <p:spPr>
          <a:xfrm>
            <a:off x="20183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E7DB3B-908D-188E-F1A6-650D3AD99C97}"/>
              </a:ext>
            </a:extLst>
          </p:cNvPr>
          <p:cNvSpPr/>
          <p:nvPr/>
        </p:nvSpPr>
        <p:spPr>
          <a:xfrm>
            <a:off x="33709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BCC8E3-FB20-EEA3-B68C-ACDBC8FD2D72}"/>
              </a:ext>
            </a:extLst>
          </p:cNvPr>
          <p:cNvSpPr/>
          <p:nvPr/>
        </p:nvSpPr>
        <p:spPr>
          <a:xfrm>
            <a:off x="47234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2F7C9-BA61-56E1-926C-5745113D6706}"/>
              </a:ext>
            </a:extLst>
          </p:cNvPr>
          <p:cNvSpPr/>
          <p:nvPr/>
        </p:nvSpPr>
        <p:spPr>
          <a:xfrm>
            <a:off x="6072873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2BF7B-BE89-FEAA-D9E1-8184BE6AAB74}"/>
              </a:ext>
            </a:extLst>
          </p:cNvPr>
          <p:cNvSpPr/>
          <p:nvPr/>
        </p:nvSpPr>
        <p:spPr>
          <a:xfrm>
            <a:off x="74222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339EC-83AC-C589-7777-13462D41A613}"/>
              </a:ext>
            </a:extLst>
          </p:cNvPr>
          <p:cNvSpPr/>
          <p:nvPr/>
        </p:nvSpPr>
        <p:spPr>
          <a:xfrm>
            <a:off x="20183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8FDC9-ED69-6AFD-167D-3C82E12F320B}"/>
              </a:ext>
            </a:extLst>
          </p:cNvPr>
          <p:cNvSpPr/>
          <p:nvPr/>
        </p:nvSpPr>
        <p:spPr>
          <a:xfrm>
            <a:off x="33709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6D7DF-755F-8EA1-E21E-7B6919287094}"/>
              </a:ext>
            </a:extLst>
          </p:cNvPr>
          <p:cNvSpPr/>
          <p:nvPr/>
        </p:nvSpPr>
        <p:spPr>
          <a:xfrm>
            <a:off x="47234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DP CD127</a:t>
            </a:r>
            <a:r>
              <a:rPr lang="en-US" sz="1200" baseline="30000">
                <a:solidFill>
                  <a:schemeClr val="tx1"/>
                </a:solidFill>
              </a:rPr>
              <a:t>+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ABB2C8-2185-0D01-3D84-A9FEB3D41FFD}"/>
              </a:ext>
            </a:extLst>
          </p:cNvPr>
          <p:cNvSpPr/>
          <p:nvPr/>
        </p:nvSpPr>
        <p:spPr>
          <a:xfrm>
            <a:off x="60696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F2EB7-2C19-46FF-ABF2-90F68A1F44B4}"/>
              </a:ext>
            </a:extLst>
          </p:cNvPr>
          <p:cNvSpPr/>
          <p:nvPr/>
        </p:nvSpPr>
        <p:spPr>
          <a:xfrm>
            <a:off x="74222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547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24991</TotalTime>
  <Words>4703</Words>
  <Application>Microsoft Macintosh PowerPoint</Application>
  <PresentationFormat>Widescreen</PresentationFormat>
  <Paragraphs>505</Paragraphs>
  <Slides>51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-apple-system</vt:lpstr>
      <vt:lpstr>Arial</vt:lpstr>
      <vt:lpstr>Calibri</vt:lpstr>
      <vt:lpstr>Calibri Light</vt:lpstr>
      <vt:lpstr>Cambria</vt:lpstr>
      <vt:lpstr>Georgia</vt:lpstr>
      <vt:lpstr>Google Sans</vt:lpstr>
      <vt:lpstr>Menlo</vt:lpstr>
      <vt:lpstr>MuseoSans</vt:lpstr>
      <vt:lpstr>Söhne</vt:lpstr>
      <vt:lpstr>Times New Roman</vt:lpstr>
      <vt:lpstr>ui-monospace</vt:lpstr>
      <vt:lpstr>Office Theme</vt:lpstr>
      <vt:lpstr>Prism 10</vt:lpstr>
      <vt:lpstr>Epigenetic differences between CD8 populations in T1D patients</vt:lpstr>
      <vt:lpstr>Outline</vt:lpstr>
      <vt:lpstr>T cell exhaustion results from chronic antigen stimulation, inability to fully clear antigen</vt:lpstr>
      <vt:lpstr>Levels of Tex are a biomarker in T1D</vt:lpstr>
      <vt:lpstr>Central questions</vt:lpstr>
      <vt:lpstr>Different differentiation models have therapeutic implications for effects of blocking CD127+ lineage</vt:lpstr>
      <vt:lpstr>ATACseq from subpopulations of non-naïve CD8s from responders &amp; non-responders to teplizumab</vt:lpstr>
      <vt:lpstr>Fragment size distributions pass QC</vt:lpstr>
      <vt:lpstr>Enrichments over TSSs pass QC</vt:lpstr>
      <vt:lpstr>Few libraries have desired 50 million reads</vt:lpstr>
      <vt:lpstr>Obtaining consensus peaks to serve as features in binding matrix</vt:lpstr>
      <vt:lpstr>Donor to donor variability is comparable with P452 T1DAL analyses</vt:lpstr>
      <vt:lpstr>Epigenetic profiles between responders and non-responders to teplizumab are similar</vt:lpstr>
      <vt:lpstr>Epigenetic profiles of cell types differ, consistent with P452 analyses</vt:lpstr>
      <vt:lpstr>Cytotoxicity and exhaustion peaks more accessible in DP PD-1+ vs. DN</vt:lpstr>
      <vt:lpstr>Cytotoxicity and exhaustion peaks generally more accessible in DP CD57+ vs. DN</vt:lpstr>
      <vt:lpstr>Cytotoxicity and exhaustion peaks more accessible in DP CD127+ vs. DN</vt:lpstr>
      <vt:lpstr>DP populations share many up vs. DN peaks’ genes with each other (colored purple)</vt:lpstr>
      <vt:lpstr>Less than expected double overlaps between peaks’ genes up in DP vs. DN perhaps supports similar fluidity levels between all DPs</vt:lpstr>
      <vt:lpstr>NCR1, KLRF1, and KIR genes more accessible in DP CD57+, as seen in Erin’s P452 analyses</vt:lpstr>
      <vt:lpstr>Distinct TF motifs enriched in DARs from DP PD-1+ vs. DP CD57+</vt:lpstr>
      <vt:lpstr>Conclusions</vt:lpstr>
      <vt:lpstr>Perhaps more complex/hybrid lineage models are needed</vt:lpstr>
      <vt:lpstr>Where do the non-exhausted CD127+ come in?</vt:lpstr>
      <vt:lpstr>Next steps</vt:lpstr>
      <vt:lpstr>Acknowledgements</vt:lpstr>
      <vt:lpstr>Extra slides</vt:lpstr>
      <vt:lpstr>DP Tex populations are heterogeneous, overlapping</vt:lpstr>
      <vt:lpstr>P452 QC comparable to that of P576-1 but does have more reads</vt:lpstr>
      <vt:lpstr>Alignment passes QC</vt:lpstr>
      <vt:lpstr>Peak counts</vt:lpstr>
      <vt:lpstr>Peak widths</vt:lpstr>
      <vt:lpstr>Fraction of reads in peaks</vt:lpstr>
      <vt:lpstr>Percent of reads mapping to mitochondrial genome</vt:lpstr>
      <vt:lpstr>As expected, FRiPs are higher after merging alignment and peak files; peak counts are still lower than expected (still similar to P452)</vt:lpstr>
      <vt:lpstr>DP CD57+ and DP PD-1+ also cluster together away from DN in P452, timepoint does not drive clustering here</vt:lpstr>
      <vt:lpstr>Distance from peaks to nearest gene, promoter varies</vt:lpstr>
      <vt:lpstr>Summary of similar analyses across multiple DPs vs. DN comparisons all observing fewer double overlaps than expected</vt:lpstr>
      <vt:lpstr>As expected, KLRG1 and TIGIT genes (slightly) more accessible in DP cell populations</vt:lpstr>
      <vt:lpstr>Among sorting genes, only CD127 more accessible in its sorts (and DN)</vt:lpstr>
      <vt:lpstr>Exhaustion genes similarly accessible across cell populations</vt:lpstr>
      <vt:lpstr>Cytotoxicity peaks’ genes more accessible in DP PD-1+ vs. DP CD127+</vt:lpstr>
      <vt:lpstr>Peaks near KIR2DL3 and NCR1 more accessible in DP CD57+ vs. DP PD-1+</vt:lpstr>
      <vt:lpstr>Peaks near KIR2DL3 and NCR1 also more accessible in DP CD57+ vs. DP CD127+</vt:lpstr>
      <vt:lpstr>Central IFNG cluster in peaks’ genes up in DP PD-1+ vs. DN</vt:lpstr>
      <vt:lpstr>Central IFNG cluster in peaks’ genes up in DP CD57+ vs. DN</vt:lpstr>
      <vt:lpstr>Central IFNG cluster in peaks’ genes up in DP CD127+ vs. DN</vt:lpstr>
      <vt:lpstr>Similar PPI of peaks’ genes up in DP CD57+ vs. DP PD-1+ here as in Erin’s analyses</vt:lpstr>
      <vt:lpstr>PPI of peaks’ genes up in DP PD-1+ vs. DP CD57+</vt:lpstr>
      <vt:lpstr>Distinct TF motifs enriched in DARs from DP PD-1+ vs. DP CD127+</vt:lpstr>
      <vt:lpstr>Distinct TF motifs enriched in DARs from DP CD57+ vs. DP CD127+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5132</cp:revision>
  <dcterms:created xsi:type="dcterms:W3CDTF">2023-09-15T17:40:02Z</dcterms:created>
  <dcterms:modified xsi:type="dcterms:W3CDTF">2024-05-23T21:43:41Z</dcterms:modified>
</cp:coreProperties>
</file>